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61"/>
  </p:notesMasterIdLst>
  <p:sldIdLst>
    <p:sldId id="256" r:id="rId2"/>
    <p:sldId id="257" r:id="rId3"/>
    <p:sldId id="305" r:id="rId4"/>
    <p:sldId id="308" r:id="rId5"/>
    <p:sldId id="307" r:id="rId6"/>
    <p:sldId id="306" r:id="rId7"/>
    <p:sldId id="310" r:id="rId8"/>
    <p:sldId id="309" r:id="rId9"/>
    <p:sldId id="311" r:id="rId10"/>
    <p:sldId id="312" r:id="rId11"/>
    <p:sldId id="313" r:id="rId12"/>
    <p:sldId id="259" r:id="rId13"/>
    <p:sldId id="314" r:id="rId14"/>
    <p:sldId id="315" r:id="rId15"/>
    <p:sldId id="316" r:id="rId16"/>
    <p:sldId id="317" r:id="rId17"/>
    <p:sldId id="318" r:id="rId18"/>
    <p:sldId id="319" r:id="rId19"/>
    <p:sldId id="320" r:id="rId20"/>
    <p:sldId id="321" r:id="rId21"/>
    <p:sldId id="260" r:id="rId22"/>
    <p:sldId id="328" r:id="rId23"/>
    <p:sldId id="327"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262" r:id="rId37"/>
    <p:sldId id="341" r:id="rId38"/>
    <p:sldId id="342" r:id="rId39"/>
    <p:sldId id="343" r:id="rId40"/>
    <p:sldId id="344" r:id="rId41"/>
    <p:sldId id="345" r:id="rId42"/>
    <p:sldId id="346" r:id="rId43"/>
    <p:sldId id="263" r:id="rId44"/>
    <p:sldId id="322" r:id="rId45"/>
    <p:sldId id="323" r:id="rId46"/>
    <p:sldId id="324" r:id="rId47"/>
    <p:sldId id="325" r:id="rId48"/>
    <p:sldId id="326" r:id="rId49"/>
    <p:sldId id="264" r:id="rId50"/>
    <p:sldId id="295" r:id="rId51"/>
    <p:sldId id="298" r:id="rId52"/>
    <p:sldId id="297" r:id="rId53"/>
    <p:sldId id="296" r:id="rId54"/>
    <p:sldId id="300" r:id="rId55"/>
    <p:sldId id="299" r:id="rId56"/>
    <p:sldId id="301" r:id="rId57"/>
    <p:sldId id="302" r:id="rId58"/>
    <p:sldId id="303" r:id="rId59"/>
    <p:sldId id="304"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Titillium Web" panose="00000500000000000000" pitchFamily="2" charset="0"/>
      <p:regular r:id="rId66"/>
      <p:bold r:id="rId67"/>
      <p:italic r:id="rId68"/>
      <p:boldItalic r:id="rId69"/>
    </p:embeddedFont>
    <p:embeddedFont>
      <p:font typeface="Titillium Web Light" panose="000004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5" d="100"/>
          <a:sy n="95" d="100"/>
        </p:scale>
        <p:origin x="6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12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06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15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377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5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471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542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13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86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962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20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34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01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8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609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005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60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854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859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237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05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2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94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71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358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2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15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193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81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355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529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057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302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953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961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77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066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556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369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692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044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1095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654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507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410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20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93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46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21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53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Redes </a:t>
            </a:r>
            <a:r>
              <a:rPr lang="en-US" dirty="0" err="1"/>
              <a:t>VLan</a:t>
            </a:r>
            <a:br>
              <a:rPr lang="en-US" dirty="0"/>
            </a:br>
            <a:endParaRPr dirty="0"/>
          </a:p>
        </p:txBody>
      </p:sp>
      <p:pic>
        <p:nvPicPr>
          <p:cNvPr id="1026" name="Picture 2" descr="Red VLAN - Blog de Especialistas Hosting">
            <a:extLst>
              <a:ext uri="{FF2B5EF4-FFF2-40B4-BE49-F238E27FC236}">
                <a16:creationId xmlns:a16="http://schemas.microsoft.com/office/drawing/2014/main" id="{1265DDB6-DD6C-3678-EBED-37D257926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73573"/>
            <a:ext cx="3693241" cy="261431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76F1D2D-D958-D0B6-03BD-316F2617D2FE}"/>
              </a:ext>
            </a:extLst>
          </p:cNvPr>
          <p:cNvSpPr txBox="1"/>
          <p:nvPr/>
        </p:nvSpPr>
        <p:spPr>
          <a:xfrm>
            <a:off x="685800" y="2656565"/>
            <a:ext cx="2970685" cy="2031325"/>
          </a:xfrm>
          <a:prstGeom prst="rect">
            <a:avLst/>
          </a:prstGeom>
          <a:noFill/>
        </p:spPr>
        <p:txBody>
          <a:bodyPr wrap="none" rtlCol="0">
            <a:spAutoFit/>
          </a:bodyPr>
          <a:lstStyle/>
          <a:p>
            <a:r>
              <a:rPr lang="es-MX" dirty="0">
                <a:solidFill>
                  <a:schemeClr val="bg1"/>
                </a:solidFill>
              </a:rPr>
              <a:t>Equipo 2</a:t>
            </a:r>
          </a:p>
          <a:p>
            <a:endParaRPr lang="es-MX" dirty="0">
              <a:solidFill>
                <a:schemeClr val="bg1"/>
              </a:solidFill>
            </a:endParaRPr>
          </a:p>
          <a:p>
            <a:r>
              <a:rPr lang="es-MX" dirty="0">
                <a:solidFill>
                  <a:schemeClr val="bg1"/>
                </a:solidFill>
              </a:rPr>
              <a:t>Bermúdez Domínguez Juan Carlos</a:t>
            </a:r>
          </a:p>
          <a:p>
            <a:r>
              <a:rPr lang="es-MX" dirty="0">
                <a:solidFill>
                  <a:schemeClr val="bg1"/>
                </a:solidFill>
              </a:rPr>
              <a:t>Castillo Jr Gregorio</a:t>
            </a:r>
          </a:p>
          <a:p>
            <a:r>
              <a:rPr lang="es-MX" dirty="0">
                <a:solidFill>
                  <a:schemeClr val="bg1"/>
                </a:solidFill>
              </a:rPr>
              <a:t>Flores Acosta Sheila Lizeth </a:t>
            </a:r>
          </a:p>
          <a:p>
            <a:r>
              <a:rPr lang="es-MX" dirty="0">
                <a:solidFill>
                  <a:schemeClr val="bg1"/>
                </a:solidFill>
              </a:rPr>
              <a:t>Góngora Raga Perla Elizabeth</a:t>
            </a:r>
          </a:p>
          <a:p>
            <a:r>
              <a:rPr lang="es-MX" dirty="0">
                <a:solidFill>
                  <a:schemeClr val="bg1"/>
                </a:solidFill>
              </a:rPr>
              <a:t>Morales Calixto Daniel Alexander </a:t>
            </a:r>
          </a:p>
          <a:p>
            <a:r>
              <a:rPr lang="es-MX" dirty="0">
                <a:solidFill>
                  <a:schemeClr val="bg1"/>
                </a:solidFill>
              </a:rPr>
              <a:t>Pérez Romero Julio Alberto</a:t>
            </a:r>
          </a:p>
          <a:p>
            <a:endParaRPr lang="es-MX"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3" name="CuadroTexto 2">
            <a:extLst>
              <a:ext uri="{FF2B5EF4-FFF2-40B4-BE49-F238E27FC236}">
                <a16:creationId xmlns:a16="http://schemas.microsoft.com/office/drawing/2014/main" id="{1E74A855-D15B-7F08-D7D1-C77553CEAC34}"/>
              </a:ext>
            </a:extLst>
          </p:cNvPr>
          <p:cNvSpPr txBox="1"/>
          <p:nvPr/>
        </p:nvSpPr>
        <p:spPr>
          <a:xfrm>
            <a:off x="675865" y="1846603"/>
            <a:ext cx="5326911" cy="2862322"/>
          </a:xfrm>
          <a:prstGeom prst="rect">
            <a:avLst/>
          </a:prstGeom>
          <a:noFill/>
        </p:spPr>
        <p:txBody>
          <a:bodyPr wrap="square">
            <a:spAutoFit/>
          </a:bodyPr>
          <a:lstStyle/>
          <a:p>
            <a:r>
              <a:rPr lang="es-MX" sz="1800" b="1" dirty="0">
                <a:solidFill>
                  <a:schemeClr val="bg1"/>
                </a:solidFill>
              </a:rPr>
              <a:t>Objetivo</a:t>
            </a:r>
          </a:p>
          <a:p>
            <a:endParaRPr lang="es-MX" sz="1800" b="1" dirty="0">
              <a:solidFill>
                <a:schemeClr val="bg1"/>
              </a:solidFill>
            </a:endParaRPr>
          </a:p>
          <a:p>
            <a:r>
              <a:rPr lang="es-MX" sz="1800" dirty="0">
                <a:solidFill>
                  <a:schemeClr val="bg1"/>
                </a:solidFill>
              </a:rPr>
              <a:t> El objetivo de usar VLAN en un entorno doméstico o profesional, es para segmentar adecuadamente la red y usar cada subred de una forma diferente, además, al segmentar por subredes usando </a:t>
            </a:r>
            <a:r>
              <a:rPr lang="es-MX" sz="1800" dirty="0" err="1">
                <a:solidFill>
                  <a:schemeClr val="bg1"/>
                </a:solidFill>
              </a:rPr>
              <a:t>VLANs</a:t>
            </a:r>
            <a:r>
              <a:rPr lang="es-MX" sz="1800" dirty="0">
                <a:solidFill>
                  <a:schemeClr val="bg1"/>
                </a:solidFill>
              </a:rPr>
              <a:t> se puede permitir o denegar el tráfico entre las diferentes VLAN gracias a un dispositivo L3 como un </a:t>
            </a:r>
            <a:r>
              <a:rPr lang="es-MX" sz="1800" dirty="0" err="1">
                <a:solidFill>
                  <a:schemeClr val="bg1"/>
                </a:solidFill>
              </a:rPr>
              <a:t>router</a:t>
            </a:r>
            <a:r>
              <a:rPr lang="es-MX" sz="1800" dirty="0">
                <a:solidFill>
                  <a:schemeClr val="bg1"/>
                </a:solidFill>
              </a:rPr>
              <a:t> o un switch multicapa L3.</a:t>
            </a:r>
          </a:p>
        </p:txBody>
      </p:sp>
      <p:pic>
        <p:nvPicPr>
          <p:cNvPr id="10242" name="Picture 2" descr="Qué son las VLAN, para qué sirven y cómo funcionan con ejemplos de uso">
            <a:extLst>
              <a:ext uri="{FF2B5EF4-FFF2-40B4-BE49-F238E27FC236}">
                <a16:creationId xmlns:a16="http://schemas.microsoft.com/office/drawing/2014/main" id="{F6011EAA-1747-D4E1-CCDF-8079EFF0B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920" y="1735539"/>
            <a:ext cx="2735951" cy="2675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86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3" name="CuadroTexto 2">
            <a:extLst>
              <a:ext uri="{FF2B5EF4-FFF2-40B4-BE49-F238E27FC236}">
                <a16:creationId xmlns:a16="http://schemas.microsoft.com/office/drawing/2014/main" id="{F4FD9586-0222-12BC-1145-61F69422F814}"/>
              </a:ext>
            </a:extLst>
          </p:cNvPr>
          <p:cNvSpPr txBox="1"/>
          <p:nvPr/>
        </p:nvSpPr>
        <p:spPr>
          <a:xfrm>
            <a:off x="717056" y="2147032"/>
            <a:ext cx="4572000" cy="1938992"/>
          </a:xfrm>
          <a:prstGeom prst="rect">
            <a:avLst/>
          </a:prstGeom>
          <a:noFill/>
        </p:spPr>
        <p:txBody>
          <a:bodyPr wrap="square">
            <a:spAutoFit/>
          </a:bodyPr>
          <a:lstStyle/>
          <a:p>
            <a:r>
              <a:rPr lang="es-MX" sz="2000" dirty="0">
                <a:solidFill>
                  <a:schemeClr val="bg1"/>
                </a:solidFill>
              </a:rPr>
              <a:t>Para permitir la comunicación o la no comunicación de las VLAN se deben hacer uso de ACL (Listas de Control de Acceso), o configurar el firewall correspondiente para permitir o denegar el tráfico</a:t>
            </a:r>
          </a:p>
        </p:txBody>
      </p:sp>
      <p:pic>
        <p:nvPicPr>
          <p:cNvPr id="11266" name="Picture 2" descr="02. Listas de control de acceso (ACLs) - Redes locales y globales">
            <a:extLst>
              <a:ext uri="{FF2B5EF4-FFF2-40B4-BE49-F238E27FC236}">
                <a16:creationId xmlns:a16="http://schemas.microsoft.com/office/drawing/2014/main" id="{4B2A720B-980B-CC23-21B8-E20BB59AC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056" y="2002710"/>
            <a:ext cx="3606142" cy="20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12</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5" name="CuadroTexto 4">
            <a:extLst>
              <a:ext uri="{FF2B5EF4-FFF2-40B4-BE49-F238E27FC236}">
                <a16:creationId xmlns:a16="http://schemas.microsoft.com/office/drawing/2014/main" id="{6D4AE6E5-FED8-DAAC-BD77-2E8FBC6379D6}"/>
              </a:ext>
            </a:extLst>
          </p:cNvPr>
          <p:cNvSpPr txBox="1"/>
          <p:nvPr/>
        </p:nvSpPr>
        <p:spPr>
          <a:xfrm>
            <a:off x="640080" y="2418924"/>
            <a:ext cx="5352947" cy="1477328"/>
          </a:xfrm>
          <a:prstGeom prst="rect">
            <a:avLst/>
          </a:prstGeom>
          <a:noFill/>
        </p:spPr>
        <p:txBody>
          <a:bodyPr wrap="square">
            <a:spAutoFit/>
          </a:bodyPr>
          <a:lstStyle/>
          <a:p>
            <a:r>
              <a:rPr lang="es-MX" sz="1800" dirty="0">
                <a:solidFill>
                  <a:schemeClr val="bg1"/>
                </a:solidFill>
              </a:rPr>
              <a:t>Actualmente existen varios tipos de </a:t>
            </a:r>
            <a:r>
              <a:rPr lang="es-MX" sz="1800" dirty="0" err="1">
                <a:solidFill>
                  <a:schemeClr val="bg1"/>
                </a:solidFill>
              </a:rPr>
              <a:t>VLANs</a:t>
            </a:r>
            <a:r>
              <a:rPr lang="es-MX" sz="1800" dirty="0">
                <a:solidFill>
                  <a:schemeClr val="bg1"/>
                </a:solidFill>
              </a:rPr>
              <a:t> que podemos utilizar en los diferentes equipos, es decir, en los switches y puntos de acceso </a:t>
            </a:r>
            <a:r>
              <a:rPr lang="es-MX" sz="1800" dirty="0" err="1">
                <a:solidFill>
                  <a:schemeClr val="bg1"/>
                </a:solidFill>
              </a:rPr>
              <a:t>WiFi</a:t>
            </a:r>
            <a:r>
              <a:rPr lang="es-MX" sz="1800" dirty="0">
                <a:solidFill>
                  <a:schemeClr val="bg1"/>
                </a:solidFill>
              </a:rPr>
              <a:t>. Las diferentes </a:t>
            </a:r>
            <a:r>
              <a:rPr lang="es-MX" sz="1800" dirty="0" err="1">
                <a:solidFill>
                  <a:schemeClr val="bg1"/>
                </a:solidFill>
              </a:rPr>
              <a:t>VLANs</a:t>
            </a:r>
            <a:r>
              <a:rPr lang="es-MX" sz="1800" dirty="0">
                <a:solidFill>
                  <a:schemeClr val="bg1"/>
                </a:solidFill>
              </a:rPr>
              <a:t> que existen son las basadas en el estándar 802.1Q VLAN </a:t>
            </a:r>
            <a:r>
              <a:rPr lang="es-MX" sz="1800" dirty="0" err="1">
                <a:solidFill>
                  <a:schemeClr val="bg1"/>
                </a:solidFill>
              </a:rPr>
              <a:t>Tagging</a:t>
            </a:r>
            <a:endParaRPr lang="es-MX" sz="1800" dirty="0">
              <a:solidFill>
                <a:schemeClr val="bg1"/>
              </a:solidFill>
            </a:endParaRPr>
          </a:p>
        </p:txBody>
      </p:sp>
      <p:pic>
        <p:nvPicPr>
          <p:cNvPr id="14338" name="Picture 2" descr="Tipos de VLANs - YouTube">
            <a:extLst>
              <a:ext uri="{FF2B5EF4-FFF2-40B4-BE49-F238E27FC236}">
                <a16:creationId xmlns:a16="http://schemas.microsoft.com/office/drawing/2014/main" id="{3D27EA8B-C72C-E0A5-077A-6CA56A62E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027" y="2335501"/>
            <a:ext cx="2951890" cy="1653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13</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5" name="CuadroTexto 4">
            <a:extLst>
              <a:ext uri="{FF2B5EF4-FFF2-40B4-BE49-F238E27FC236}">
                <a16:creationId xmlns:a16="http://schemas.microsoft.com/office/drawing/2014/main" id="{7189E1A9-30BE-165B-0AA3-FD564AB4C802}"/>
              </a:ext>
            </a:extLst>
          </p:cNvPr>
          <p:cNvSpPr txBox="1"/>
          <p:nvPr/>
        </p:nvSpPr>
        <p:spPr>
          <a:xfrm>
            <a:off x="425375" y="1653442"/>
            <a:ext cx="5198250" cy="3293209"/>
          </a:xfrm>
          <a:prstGeom prst="rect">
            <a:avLst/>
          </a:prstGeom>
          <a:noFill/>
        </p:spPr>
        <p:txBody>
          <a:bodyPr wrap="square">
            <a:spAutoFit/>
          </a:bodyPr>
          <a:lstStyle/>
          <a:p>
            <a:r>
              <a:rPr lang="es-MX" sz="1600" dirty="0">
                <a:solidFill>
                  <a:schemeClr val="bg1"/>
                </a:solidFill>
              </a:rPr>
              <a:t>802.1Q VLAN </a:t>
            </a:r>
            <a:r>
              <a:rPr lang="es-MX" sz="1600" dirty="0" err="1">
                <a:solidFill>
                  <a:schemeClr val="bg1"/>
                </a:solidFill>
              </a:rPr>
              <a:t>Tagging</a:t>
            </a:r>
            <a:r>
              <a:rPr lang="es-MX" sz="1600" dirty="0">
                <a:solidFill>
                  <a:schemeClr val="bg1"/>
                </a:solidFill>
              </a:rPr>
              <a:t> </a:t>
            </a:r>
          </a:p>
          <a:p>
            <a:endParaRPr lang="es-MX" sz="1600" dirty="0">
              <a:solidFill>
                <a:schemeClr val="bg1"/>
              </a:solidFill>
            </a:endParaRPr>
          </a:p>
          <a:p>
            <a:r>
              <a:rPr lang="es-MX" sz="1600" dirty="0">
                <a:solidFill>
                  <a:schemeClr val="bg1"/>
                </a:solidFill>
              </a:rPr>
              <a:t>Es el tipo de VLAN más utilizada, hace uso del estándar 802.1Q para etiquetas o quitar la etiqueta a las </a:t>
            </a:r>
            <a:r>
              <a:rPr lang="es-MX" sz="1600" dirty="0" err="1">
                <a:solidFill>
                  <a:schemeClr val="bg1"/>
                </a:solidFill>
              </a:rPr>
              <a:t>VLANs</a:t>
            </a:r>
            <a:r>
              <a:rPr lang="es-MX" sz="1600" dirty="0">
                <a:solidFill>
                  <a:schemeClr val="bg1"/>
                </a:solidFill>
              </a:rPr>
              <a:t>. Este estándar consiste en introducir una cabecera 802.1Q dentro de la trama Ethernet que todos conocemos, con el objetivo de diferenciar las diferentes </a:t>
            </a:r>
            <a:r>
              <a:rPr lang="es-MX" sz="1600" dirty="0" err="1">
                <a:solidFill>
                  <a:schemeClr val="bg1"/>
                </a:solidFill>
              </a:rPr>
              <a:t>VLANs</a:t>
            </a:r>
            <a:r>
              <a:rPr lang="es-MX" sz="1600" dirty="0">
                <a:solidFill>
                  <a:schemeClr val="bg1"/>
                </a:solidFill>
              </a:rPr>
              <a:t> que tengamos configuradas. Este estándar no encapsula la trama original de Ethernet, sino que añade 4 bytes al encabezado Ethernet original, además, el cambio de «</a:t>
            </a:r>
            <a:r>
              <a:rPr lang="es-MX" sz="1600" dirty="0" err="1">
                <a:solidFill>
                  <a:schemeClr val="bg1"/>
                </a:solidFill>
              </a:rPr>
              <a:t>EtherType</a:t>
            </a:r>
            <a:r>
              <a:rPr lang="es-MX" sz="1600" dirty="0">
                <a:solidFill>
                  <a:schemeClr val="bg1"/>
                </a:solidFill>
              </a:rPr>
              <a:t>» se cambia al valor 0x8100 para señalar que se ha cambiado el formato de la trama.</a:t>
            </a:r>
          </a:p>
        </p:txBody>
      </p:sp>
      <p:pic>
        <p:nvPicPr>
          <p:cNvPr id="17410" name="Picture 2" descr="VLAN Tagging">
            <a:extLst>
              <a:ext uri="{FF2B5EF4-FFF2-40B4-BE49-F238E27FC236}">
                <a16:creationId xmlns:a16="http://schemas.microsoft.com/office/drawing/2014/main" id="{EA4CBEA5-BB6F-3609-3D8C-39E253337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625" y="2521955"/>
            <a:ext cx="3405659" cy="128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97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14</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367584" y="1528636"/>
            <a:ext cx="6183941" cy="3539430"/>
          </a:xfrm>
          <a:prstGeom prst="rect">
            <a:avLst/>
          </a:prstGeom>
          <a:noFill/>
        </p:spPr>
        <p:txBody>
          <a:bodyPr wrap="square" rtlCol="0">
            <a:spAutoFit/>
          </a:bodyPr>
          <a:lstStyle/>
          <a:p>
            <a:r>
              <a:rPr lang="es-MX" sz="1600" dirty="0">
                <a:solidFill>
                  <a:schemeClr val="bg1"/>
                </a:solidFill>
              </a:rPr>
              <a:t>Cuando estamos usando el estándar 802.1Q y creamos las diferentes </a:t>
            </a:r>
            <a:r>
              <a:rPr lang="es-MX" sz="1600" dirty="0" err="1">
                <a:solidFill>
                  <a:schemeClr val="bg1"/>
                </a:solidFill>
              </a:rPr>
              <a:t>VLANs</a:t>
            </a:r>
            <a:r>
              <a:rPr lang="es-MX" sz="1600" dirty="0">
                <a:solidFill>
                  <a:schemeClr val="bg1"/>
                </a:solidFill>
              </a:rPr>
              <a:t> en un switch, podremos configurar los diferentes puertos como «</a:t>
            </a:r>
            <a:r>
              <a:rPr lang="es-MX" sz="1600" dirty="0" err="1">
                <a:solidFill>
                  <a:schemeClr val="bg1"/>
                </a:solidFill>
              </a:rPr>
              <a:t>tagged</a:t>
            </a:r>
            <a:r>
              <a:rPr lang="es-MX" sz="1600" dirty="0">
                <a:solidFill>
                  <a:schemeClr val="bg1"/>
                </a:solidFill>
              </a:rPr>
              <a:t>» o «</a:t>
            </a:r>
            <a:r>
              <a:rPr lang="es-MX" sz="1600" dirty="0" err="1">
                <a:solidFill>
                  <a:schemeClr val="bg1"/>
                </a:solidFill>
              </a:rPr>
              <a:t>untagged</a:t>
            </a:r>
            <a:r>
              <a:rPr lang="es-MX" sz="1600" dirty="0">
                <a:solidFill>
                  <a:schemeClr val="bg1"/>
                </a:solidFill>
              </a:rPr>
              <a:t>», es decir, con etiqueta o sin etiqueta. </a:t>
            </a:r>
          </a:p>
          <a:p>
            <a:endParaRPr lang="es-MX" sz="1600" dirty="0">
              <a:solidFill>
                <a:schemeClr val="bg1"/>
              </a:solidFill>
            </a:endParaRPr>
          </a:p>
          <a:p>
            <a:r>
              <a:rPr lang="es-MX" sz="1600" b="1" dirty="0">
                <a:solidFill>
                  <a:schemeClr val="bg1"/>
                </a:solidFill>
              </a:rPr>
              <a:t>VLAN </a:t>
            </a:r>
            <a:r>
              <a:rPr lang="es-MX" sz="1600" b="1" dirty="0" err="1">
                <a:solidFill>
                  <a:schemeClr val="bg1"/>
                </a:solidFill>
              </a:rPr>
              <a:t>tagged</a:t>
            </a:r>
            <a:r>
              <a:rPr lang="es-MX" sz="1600" b="1" dirty="0">
                <a:solidFill>
                  <a:schemeClr val="bg1"/>
                </a:solidFill>
              </a:rPr>
              <a:t>: </a:t>
            </a:r>
            <a:r>
              <a:rPr lang="es-MX" sz="1600" dirty="0">
                <a:solidFill>
                  <a:schemeClr val="bg1"/>
                </a:solidFill>
              </a:rPr>
              <a:t>en las tramas Ethernet se incorpora el «tag» del VLAN ID que hayamos configurado, este tipo de </a:t>
            </a:r>
            <a:r>
              <a:rPr lang="es-MX" sz="1600" dirty="0" err="1">
                <a:solidFill>
                  <a:schemeClr val="bg1"/>
                </a:solidFill>
              </a:rPr>
              <a:t>VLANs</a:t>
            </a:r>
            <a:r>
              <a:rPr lang="es-MX" sz="1600" dirty="0">
                <a:solidFill>
                  <a:schemeClr val="bg1"/>
                </a:solidFill>
              </a:rPr>
              <a:t> son entendidas por todos los switches, por los puntos de acceso </a:t>
            </a:r>
            <a:r>
              <a:rPr lang="es-MX" sz="1600" dirty="0" err="1">
                <a:solidFill>
                  <a:schemeClr val="bg1"/>
                </a:solidFill>
              </a:rPr>
              <a:t>WiFi</a:t>
            </a:r>
            <a:r>
              <a:rPr lang="es-MX" sz="1600" dirty="0">
                <a:solidFill>
                  <a:schemeClr val="bg1"/>
                </a:solidFill>
              </a:rPr>
              <a:t> profesionales y por los </a:t>
            </a:r>
            <a:r>
              <a:rPr lang="es-MX" sz="1600" dirty="0" err="1">
                <a:solidFill>
                  <a:schemeClr val="bg1"/>
                </a:solidFill>
              </a:rPr>
              <a:t>routers</a:t>
            </a:r>
            <a:r>
              <a:rPr lang="es-MX" sz="1600" dirty="0">
                <a:solidFill>
                  <a:schemeClr val="bg1"/>
                </a:solidFill>
              </a:rPr>
              <a:t>.</a:t>
            </a:r>
          </a:p>
          <a:p>
            <a:r>
              <a:rPr lang="es-MX" sz="1600" dirty="0">
                <a:solidFill>
                  <a:schemeClr val="bg1"/>
                </a:solidFill>
              </a:rPr>
              <a:t>Se pueden configurar en modo «</a:t>
            </a:r>
            <a:r>
              <a:rPr lang="es-MX" sz="1600" dirty="0" err="1">
                <a:solidFill>
                  <a:schemeClr val="bg1"/>
                </a:solidFill>
              </a:rPr>
              <a:t>tagged</a:t>
            </a:r>
            <a:r>
              <a:rPr lang="es-MX" sz="1600" dirty="0">
                <a:solidFill>
                  <a:schemeClr val="bg1"/>
                </a:solidFill>
              </a:rPr>
              <a:t>» una o más </a:t>
            </a:r>
            <a:r>
              <a:rPr lang="es-MX" sz="1600" dirty="0" err="1">
                <a:solidFill>
                  <a:schemeClr val="bg1"/>
                </a:solidFill>
              </a:rPr>
              <a:t>VLANs</a:t>
            </a:r>
            <a:r>
              <a:rPr lang="es-MX" sz="1600" dirty="0">
                <a:solidFill>
                  <a:schemeClr val="bg1"/>
                </a:solidFill>
              </a:rPr>
              <a:t> en un determinado puerto. En los enlaces troncales (desde un </a:t>
            </a:r>
            <a:r>
              <a:rPr lang="es-MX" sz="1600" dirty="0" err="1">
                <a:solidFill>
                  <a:schemeClr val="bg1"/>
                </a:solidFill>
              </a:rPr>
              <a:t>router</a:t>
            </a:r>
            <a:r>
              <a:rPr lang="es-MX" sz="1600" dirty="0">
                <a:solidFill>
                  <a:schemeClr val="bg1"/>
                </a:solidFill>
              </a:rPr>
              <a:t> a un switch, de switch a switch y de switch a AP) se suelen configurar siempre como «</a:t>
            </a:r>
            <a:r>
              <a:rPr lang="es-MX" sz="1600" dirty="0" err="1">
                <a:solidFill>
                  <a:schemeClr val="bg1"/>
                </a:solidFill>
              </a:rPr>
              <a:t>tagged</a:t>
            </a:r>
            <a:r>
              <a:rPr lang="es-MX" sz="1600" dirty="0">
                <a:solidFill>
                  <a:schemeClr val="bg1"/>
                </a:solidFill>
              </a:rPr>
              <a:t>» para «enviarles» todas las </a:t>
            </a:r>
            <a:r>
              <a:rPr lang="es-MX" sz="1600" dirty="0" err="1">
                <a:solidFill>
                  <a:schemeClr val="bg1"/>
                </a:solidFill>
              </a:rPr>
              <a:t>VLANs</a:t>
            </a:r>
            <a:endParaRPr lang="es-MX" sz="1200" b="1" dirty="0">
              <a:solidFill>
                <a:schemeClr val="bg1"/>
              </a:solidFill>
            </a:endParaRPr>
          </a:p>
        </p:txBody>
      </p:sp>
      <p:pic>
        <p:nvPicPr>
          <p:cNvPr id="18434" name="Picture 2" descr="802.1Q Encapsulation Explained">
            <a:extLst>
              <a:ext uri="{FF2B5EF4-FFF2-40B4-BE49-F238E27FC236}">
                <a16:creationId xmlns:a16="http://schemas.microsoft.com/office/drawing/2014/main" id="{FFD3B0AF-6556-34BC-1038-4AF3CC907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580" y="2415546"/>
            <a:ext cx="2478420" cy="118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32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15</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1815882"/>
          </a:xfrm>
          <a:prstGeom prst="rect">
            <a:avLst/>
          </a:prstGeom>
          <a:noFill/>
        </p:spPr>
        <p:txBody>
          <a:bodyPr wrap="square" rtlCol="0">
            <a:spAutoFit/>
          </a:bodyPr>
          <a:lstStyle/>
          <a:p>
            <a:r>
              <a:rPr lang="es-MX" sz="1600" b="1" dirty="0">
                <a:solidFill>
                  <a:schemeClr val="bg1"/>
                </a:solidFill>
              </a:rPr>
              <a:t>VLAN </a:t>
            </a:r>
            <a:r>
              <a:rPr lang="es-MX" sz="1600" b="1" dirty="0" err="1">
                <a:solidFill>
                  <a:schemeClr val="bg1"/>
                </a:solidFill>
              </a:rPr>
              <a:t>untagged</a:t>
            </a:r>
            <a:r>
              <a:rPr lang="es-MX" sz="1600" b="1" dirty="0">
                <a:solidFill>
                  <a:schemeClr val="bg1"/>
                </a:solidFill>
              </a:rPr>
              <a:t>: </a:t>
            </a:r>
            <a:r>
              <a:rPr lang="es-MX" sz="1600" dirty="0">
                <a:solidFill>
                  <a:schemeClr val="bg1"/>
                </a:solidFill>
              </a:rPr>
              <a:t>en las tramas Ethernet se retira el tag que hayamos configurado, este tipo de </a:t>
            </a:r>
            <a:r>
              <a:rPr lang="es-MX" sz="1600" dirty="0" err="1">
                <a:solidFill>
                  <a:schemeClr val="bg1"/>
                </a:solidFill>
              </a:rPr>
              <a:t>VLANs</a:t>
            </a:r>
            <a:r>
              <a:rPr lang="es-MX" sz="1600" dirty="0">
                <a:solidFill>
                  <a:schemeClr val="bg1"/>
                </a:solidFill>
              </a:rPr>
              <a:t> son entendidas por todos los dispositivos, pero principalmente se utilizan de cara a los equipos finales como ordenadores, portátiles, impresoras, cámaras IP y otro tipo de dispositivo. En un puerto en concreto solamente podremos configurar una VLAN como «</a:t>
            </a:r>
            <a:r>
              <a:rPr lang="es-MX" sz="1600" dirty="0" err="1">
                <a:solidFill>
                  <a:schemeClr val="bg1"/>
                </a:solidFill>
              </a:rPr>
              <a:t>untagged</a:t>
            </a:r>
            <a:r>
              <a:rPr lang="es-MX" sz="1600" dirty="0">
                <a:solidFill>
                  <a:schemeClr val="bg1"/>
                </a:solidFill>
              </a:rPr>
              <a:t>», no podemos poner dos </a:t>
            </a:r>
            <a:r>
              <a:rPr lang="es-MX" sz="1600" dirty="0" err="1">
                <a:solidFill>
                  <a:schemeClr val="bg1"/>
                </a:solidFill>
              </a:rPr>
              <a:t>VLANs</a:t>
            </a:r>
            <a:r>
              <a:rPr lang="es-MX" sz="1600" dirty="0">
                <a:solidFill>
                  <a:schemeClr val="bg1"/>
                </a:solidFill>
              </a:rPr>
              <a:t> como </a:t>
            </a:r>
            <a:r>
              <a:rPr lang="es-MX" sz="1600" dirty="0" err="1">
                <a:solidFill>
                  <a:schemeClr val="bg1"/>
                </a:solidFill>
              </a:rPr>
              <a:t>untagged</a:t>
            </a:r>
            <a:r>
              <a:rPr lang="es-MX" sz="1600" dirty="0">
                <a:solidFill>
                  <a:schemeClr val="bg1"/>
                </a:solidFill>
              </a:rPr>
              <a:t> porque el equipo final no entendería nada </a:t>
            </a:r>
            <a:endParaRPr lang="es-MX" sz="1800" b="1" dirty="0">
              <a:solidFill>
                <a:schemeClr val="bg1"/>
              </a:solidFill>
            </a:endParaRPr>
          </a:p>
        </p:txBody>
      </p:sp>
      <p:pic>
        <p:nvPicPr>
          <p:cNvPr id="19458" name="Picture 2" descr="Manual:Bridge VLAN Table - MikroTik Wiki">
            <a:extLst>
              <a:ext uri="{FF2B5EF4-FFF2-40B4-BE49-F238E27FC236}">
                <a16:creationId xmlns:a16="http://schemas.microsoft.com/office/drawing/2014/main" id="{343B5A5C-447D-2AD7-820B-B0495E0B5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744" y="3611075"/>
            <a:ext cx="31813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26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16</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3046988"/>
          </a:xfrm>
          <a:prstGeom prst="rect">
            <a:avLst/>
          </a:prstGeom>
          <a:noFill/>
        </p:spPr>
        <p:txBody>
          <a:bodyPr wrap="square" rtlCol="0">
            <a:spAutoFit/>
          </a:bodyPr>
          <a:lstStyle/>
          <a:p>
            <a:r>
              <a:rPr lang="es-MX" sz="1600" dirty="0">
                <a:solidFill>
                  <a:schemeClr val="bg1"/>
                </a:solidFill>
              </a:rPr>
              <a:t>Tipos de configuraciones: </a:t>
            </a:r>
          </a:p>
          <a:p>
            <a:r>
              <a:rPr lang="es-MX" sz="1600" dirty="0">
                <a:solidFill>
                  <a:schemeClr val="bg1"/>
                </a:solidFill>
              </a:rPr>
              <a:t>• </a:t>
            </a:r>
            <a:r>
              <a:rPr lang="es-MX" sz="1600" b="1" dirty="0">
                <a:solidFill>
                  <a:schemeClr val="bg1"/>
                </a:solidFill>
              </a:rPr>
              <a:t>Acceso: </a:t>
            </a:r>
            <a:r>
              <a:rPr lang="es-MX" sz="1600" dirty="0">
                <a:solidFill>
                  <a:schemeClr val="bg1"/>
                </a:solidFill>
              </a:rPr>
              <a:t>son los puertos donde conectaremos los PC, impresoras, smartphones y los equipos finales, este puerto de acceso tendrá configurada una VLAN como «</a:t>
            </a:r>
            <a:r>
              <a:rPr lang="es-MX" sz="1600" dirty="0" err="1">
                <a:solidFill>
                  <a:schemeClr val="bg1"/>
                </a:solidFill>
              </a:rPr>
              <a:t>untagged</a:t>
            </a:r>
            <a:r>
              <a:rPr lang="es-MX" sz="1600" dirty="0">
                <a:solidFill>
                  <a:schemeClr val="bg1"/>
                </a:solidFill>
              </a:rPr>
              <a:t>». </a:t>
            </a:r>
          </a:p>
          <a:p>
            <a:r>
              <a:rPr lang="es-MX" sz="1600" dirty="0">
                <a:solidFill>
                  <a:schemeClr val="bg1"/>
                </a:solidFill>
              </a:rPr>
              <a:t>• </a:t>
            </a:r>
            <a:r>
              <a:rPr lang="es-MX" sz="1600" b="1" dirty="0">
                <a:solidFill>
                  <a:schemeClr val="bg1"/>
                </a:solidFill>
              </a:rPr>
              <a:t>Troncal o trunk: </a:t>
            </a:r>
            <a:r>
              <a:rPr lang="es-MX" sz="1600" dirty="0">
                <a:solidFill>
                  <a:schemeClr val="bg1"/>
                </a:solidFill>
              </a:rPr>
              <a:t>lleva una o varias </a:t>
            </a:r>
            <a:r>
              <a:rPr lang="es-MX" sz="1600" dirty="0" err="1">
                <a:solidFill>
                  <a:schemeClr val="bg1"/>
                </a:solidFill>
              </a:rPr>
              <a:t>VLANs</a:t>
            </a:r>
            <a:r>
              <a:rPr lang="es-MX" sz="1600" dirty="0">
                <a:solidFill>
                  <a:schemeClr val="bg1"/>
                </a:solidFill>
              </a:rPr>
              <a:t> de un equipo a otro, por ejemplo, si queremos conectar un switch con otro switch y «pasarle» todas las </a:t>
            </a:r>
            <a:r>
              <a:rPr lang="es-MX" sz="1600" dirty="0" err="1">
                <a:solidFill>
                  <a:schemeClr val="bg1"/>
                </a:solidFill>
              </a:rPr>
              <a:t>VLANs</a:t>
            </a:r>
            <a:r>
              <a:rPr lang="es-MX" sz="1600" dirty="0">
                <a:solidFill>
                  <a:schemeClr val="bg1"/>
                </a:solidFill>
              </a:rPr>
              <a:t> o algunas de ellas, tendremos que configurarlo en modo troncal o trunk, y seleccionar las </a:t>
            </a:r>
            <a:r>
              <a:rPr lang="es-MX" sz="1600" dirty="0" err="1">
                <a:solidFill>
                  <a:schemeClr val="bg1"/>
                </a:solidFill>
              </a:rPr>
              <a:t>VLANs</a:t>
            </a:r>
            <a:r>
              <a:rPr lang="es-MX" sz="1600" dirty="0">
                <a:solidFill>
                  <a:schemeClr val="bg1"/>
                </a:solidFill>
              </a:rPr>
              <a:t> que queremos pasar como «</a:t>
            </a:r>
            <a:r>
              <a:rPr lang="es-MX" sz="1600" dirty="0" err="1">
                <a:solidFill>
                  <a:schemeClr val="bg1"/>
                </a:solidFill>
              </a:rPr>
              <a:t>tagged</a:t>
            </a:r>
            <a:r>
              <a:rPr lang="es-MX" sz="1600" dirty="0">
                <a:solidFill>
                  <a:schemeClr val="bg1"/>
                </a:solidFill>
              </a:rPr>
              <a:t>». </a:t>
            </a:r>
          </a:p>
          <a:p>
            <a:r>
              <a:rPr lang="es-MX" sz="1600" dirty="0">
                <a:solidFill>
                  <a:schemeClr val="bg1"/>
                </a:solidFill>
              </a:rPr>
              <a:t>• </a:t>
            </a:r>
            <a:r>
              <a:rPr lang="es-MX" sz="1600" b="1" dirty="0">
                <a:solidFill>
                  <a:schemeClr val="bg1"/>
                </a:solidFill>
              </a:rPr>
              <a:t>Dynamic: </a:t>
            </a:r>
            <a:r>
              <a:rPr lang="es-MX" sz="1600" dirty="0">
                <a:solidFill>
                  <a:schemeClr val="bg1"/>
                </a:solidFill>
              </a:rPr>
              <a:t>dependiendo del tipo de paquete que reciba el switch, se pondrá como </a:t>
            </a:r>
            <a:r>
              <a:rPr lang="es-MX" sz="1600" dirty="0" err="1">
                <a:solidFill>
                  <a:schemeClr val="bg1"/>
                </a:solidFill>
              </a:rPr>
              <a:t>access</a:t>
            </a:r>
            <a:r>
              <a:rPr lang="es-MX" sz="1600" dirty="0">
                <a:solidFill>
                  <a:schemeClr val="bg1"/>
                </a:solidFill>
              </a:rPr>
              <a:t> o como trunk. No se recomienda configurar los puertos de un switch en modo dinámico por seguridad para evitar posibles ataques.</a:t>
            </a:r>
            <a:endParaRPr lang="es-MX" sz="1200" dirty="0">
              <a:solidFill>
                <a:schemeClr val="bg1"/>
              </a:solidFill>
            </a:endParaRPr>
          </a:p>
        </p:txBody>
      </p:sp>
    </p:spTree>
    <p:extLst>
      <p:ext uri="{BB962C8B-B14F-4D97-AF65-F5344CB8AC3E}">
        <p14:creationId xmlns:p14="http://schemas.microsoft.com/office/powerpoint/2010/main" val="265849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17</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800767"/>
          </a:xfrm>
          <a:prstGeom prst="rect">
            <a:avLst/>
          </a:prstGeom>
          <a:noFill/>
        </p:spPr>
        <p:txBody>
          <a:bodyPr wrap="square" rtlCol="0">
            <a:spAutoFit/>
          </a:bodyPr>
          <a:lstStyle/>
          <a:p>
            <a:r>
              <a:rPr lang="es-MX" sz="1600" dirty="0">
                <a:solidFill>
                  <a:schemeClr val="bg1"/>
                </a:solidFill>
              </a:rPr>
              <a:t>VLAN basadas en Puerto</a:t>
            </a:r>
          </a:p>
          <a:p>
            <a:r>
              <a:rPr lang="es-MX" sz="1600" dirty="0">
                <a:solidFill>
                  <a:schemeClr val="bg1"/>
                </a:solidFill>
              </a:rPr>
              <a:t>También conocida como Port </a:t>
            </a:r>
            <a:r>
              <a:rPr lang="es-MX" sz="1600" dirty="0" err="1">
                <a:solidFill>
                  <a:schemeClr val="bg1"/>
                </a:solidFill>
              </a:rPr>
              <a:t>Switching</a:t>
            </a:r>
            <a:r>
              <a:rPr lang="es-MX" sz="1600" dirty="0">
                <a:solidFill>
                  <a:schemeClr val="bg1"/>
                </a:solidFill>
              </a:rPr>
              <a:t> en los menús de configuración de los </a:t>
            </a:r>
            <a:r>
              <a:rPr lang="es-MX" sz="1600" dirty="0" err="1">
                <a:solidFill>
                  <a:schemeClr val="bg1"/>
                </a:solidFill>
              </a:rPr>
              <a:t>routers</a:t>
            </a:r>
            <a:r>
              <a:rPr lang="es-MX" sz="1600" dirty="0">
                <a:solidFill>
                  <a:schemeClr val="bg1"/>
                </a:solidFill>
              </a:rPr>
              <a:t> y switches, se trata de la más extendida y utilizada por switches de gama muy baja. Cada puerto se asigna a una VLAN y los usuarios que estén conectados a ese puerto pertenecen a la VLAN asignada. Los usuarios dentro de una misma VLAN poseen visibilidad los unos sobre los otros, aunque no a las redes locales virtuales vecinas. </a:t>
            </a:r>
          </a:p>
          <a:p>
            <a:r>
              <a:rPr lang="es-MX" sz="1600" dirty="0">
                <a:solidFill>
                  <a:schemeClr val="bg1"/>
                </a:solidFill>
              </a:rPr>
              <a:t>En las </a:t>
            </a:r>
            <a:r>
              <a:rPr lang="es-MX" sz="1600" dirty="0" err="1">
                <a:solidFill>
                  <a:schemeClr val="bg1"/>
                </a:solidFill>
              </a:rPr>
              <a:t>VLANs</a:t>
            </a:r>
            <a:r>
              <a:rPr lang="es-MX" sz="1600" dirty="0">
                <a:solidFill>
                  <a:schemeClr val="bg1"/>
                </a:solidFill>
              </a:rPr>
              <a:t> basadas en puerto la decisión y reenvío se basa en la dirección MAC de destino y puerto asociado, es la VLAN más simple y común, por este motivo los switches de gama baja suelen incorporar VLAN basada en puerto y no basada en el estándar 802.1Q.</a:t>
            </a:r>
            <a:endParaRPr lang="es-MX" sz="1200" dirty="0">
              <a:solidFill>
                <a:schemeClr val="bg1"/>
              </a:solidFill>
            </a:endParaRPr>
          </a:p>
        </p:txBody>
      </p:sp>
    </p:spTree>
    <p:extLst>
      <p:ext uri="{BB962C8B-B14F-4D97-AF65-F5344CB8AC3E}">
        <p14:creationId xmlns:p14="http://schemas.microsoft.com/office/powerpoint/2010/main" val="3560027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18</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554545"/>
          </a:xfrm>
          <a:prstGeom prst="rect">
            <a:avLst/>
          </a:prstGeom>
          <a:noFill/>
        </p:spPr>
        <p:txBody>
          <a:bodyPr wrap="square" rtlCol="0">
            <a:spAutoFit/>
          </a:bodyPr>
          <a:lstStyle/>
          <a:p>
            <a:r>
              <a:rPr lang="es-MX" sz="1600" dirty="0">
                <a:solidFill>
                  <a:schemeClr val="bg1"/>
                </a:solidFill>
              </a:rPr>
              <a:t>VLAN basadas en MAC</a:t>
            </a:r>
          </a:p>
          <a:p>
            <a:r>
              <a:rPr lang="es-MX" sz="1600" dirty="0">
                <a:solidFill>
                  <a:schemeClr val="bg1"/>
                </a:solidFill>
              </a:rPr>
              <a:t>La ventaja es que permite movilidad sin necesidad de que se tengan que aplicar cambios en la configuración del switch o del </a:t>
            </a:r>
            <a:r>
              <a:rPr lang="es-MX" sz="1600" dirty="0" err="1">
                <a:solidFill>
                  <a:schemeClr val="bg1"/>
                </a:solidFill>
              </a:rPr>
              <a:t>router</a:t>
            </a:r>
            <a:r>
              <a:rPr lang="es-MX" sz="1600" dirty="0">
                <a:solidFill>
                  <a:schemeClr val="bg1"/>
                </a:solidFill>
              </a:rPr>
              <a:t>. El problema parece bastante claro: añadir todos los usuarios puede resultar tedioso. Solamente los switches de gama más alta permiten VLAN basada en MAC</a:t>
            </a:r>
          </a:p>
          <a:p>
            <a:endParaRPr lang="es-MX" sz="1600" dirty="0">
              <a:solidFill>
                <a:schemeClr val="bg1"/>
              </a:solidFill>
            </a:endParaRPr>
          </a:p>
          <a:p>
            <a:r>
              <a:rPr lang="es-MX" sz="1600" dirty="0">
                <a:solidFill>
                  <a:schemeClr val="bg1"/>
                </a:solidFill>
              </a:rPr>
              <a:t>Nos conectamos con nuestro ordenador portátil en varios puertos Ethernet por nuestra oficina, y queremos que siempre nos asigne la misma VLAN, en este caso con las </a:t>
            </a:r>
            <a:r>
              <a:rPr lang="es-MX" sz="1600" dirty="0" err="1">
                <a:solidFill>
                  <a:schemeClr val="bg1"/>
                </a:solidFill>
              </a:rPr>
              <a:t>VLANs</a:t>
            </a:r>
            <a:r>
              <a:rPr lang="es-MX" sz="1600" dirty="0">
                <a:solidFill>
                  <a:schemeClr val="bg1"/>
                </a:solidFill>
              </a:rPr>
              <a:t> basadas en MAC sí es posible hacerlo sin tener que reconfigurar el switch.</a:t>
            </a:r>
            <a:endParaRPr lang="es-MX" sz="1200" dirty="0">
              <a:solidFill>
                <a:schemeClr val="bg1"/>
              </a:solidFill>
            </a:endParaRPr>
          </a:p>
        </p:txBody>
      </p:sp>
    </p:spTree>
    <p:extLst>
      <p:ext uri="{BB962C8B-B14F-4D97-AF65-F5344CB8AC3E}">
        <p14:creationId xmlns:p14="http://schemas.microsoft.com/office/powerpoint/2010/main" val="2531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19</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3046988"/>
          </a:xfrm>
          <a:prstGeom prst="rect">
            <a:avLst/>
          </a:prstGeom>
          <a:noFill/>
        </p:spPr>
        <p:txBody>
          <a:bodyPr wrap="square" rtlCol="0">
            <a:spAutoFit/>
          </a:bodyPr>
          <a:lstStyle/>
          <a:p>
            <a:r>
              <a:rPr lang="es-MX" sz="1600" dirty="0">
                <a:solidFill>
                  <a:schemeClr val="bg1"/>
                </a:solidFill>
              </a:rPr>
              <a:t>VLAN etiquetadas</a:t>
            </a:r>
          </a:p>
          <a:p>
            <a:r>
              <a:rPr lang="es-MX" sz="1600" dirty="0">
                <a:solidFill>
                  <a:schemeClr val="bg1"/>
                </a:solidFill>
              </a:rPr>
              <a:t>Este etiquetado permite que los entornos en red tengan VLAN, la cual abarca varios dispositivos. Un solo dispositivo recibe el paquete, lee la etiqueta y reconoce la VLAN a la que pertenece la trama. En algunos dispositivos, no se admite la recepción de paquetes etiquetados y no etiquetados en la misma interfaz de red.</a:t>
            </a:r>
          </a:p>
          <a:p>
            <a:r>
              <a:rPr lang="es-MX" sz="1600" dirty="0">
                <a:solidFill>
                  <a:schemeClr val="bg1"/>
                </a:solidFill>
              </a:rPr>
              <a:t>Cuando configuramos un etiquetado, debemos asegurarnos de que este coincide con la configuración asignada a la VLAN en todos sus extremos. Y el puerto al que nos conectamos, debe estar en la misma VLAN que la interfaz. También debemos saber, que si la configuración de la VLAN no está sincronizada y propagada, se tiene que realizar la configuración en todas las unidades de forma independiente.</a:t>
            </a:r>
            <a:endParaRPr lang="es-MX" sz="1200" dirty="0">
              <a:solidFill>
                <a:schemeClr val="bg1"/>
              </a:solidFill>
            </a:endParaRPr>
          </a:p>
        </p:txBody>
      </p:sp>
    </p:spTree>
    <p:extLst>
      <p:ext uri="{BB962C8B-B14F-4D97-AF65-F5344CB8AC3E}">
        <p14:creationId xmlns:p14="http://schemas.microsoft.com/office/powerpoint/2010/main" val="343958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4" name="CuadroTexto 3">
            <a:extLst>
              <a:ext uri="{FF2B5EF4-FFF2-40B4-BE49-F238E27FC236}">
                <a16:creationId xmlns:a16="http://schemas.microsoft.com/office/drawing/2014/main" id="{A78609AB-A0E3-1F42-09D7-33CD0033747C}"/>
              </a:ext>
            </a:extLst>
          </p:cNvPr>
          <p:cNvSpPr txBox="1"/>
          <p:nvPr/>
        </p:nvSpPr>
        <p:spPr>
          <a:xfrm>
            <a:off x="457200" y="1905813"/>
            <a:ext cx="5071730" cy="2308324"/>
          </a:xfrm>
          <a:prstGeom prst="rect">
            <a:avLst/>
          </a:prstGeom>
          <a:noFill/>
        </p:spPr>
        <p:txBody>
          <a:bodyPr wrap="square">
            <a:spAutoFit/>
          </a:bodyPr>
          <a:lstStyle/>
          <a:p>
            <a:r>
              <a:rPr lang="es-MX" sz="1800" dirty="0">
                <a:solidFill>
                  <a:schemeClr val="bg1"/>
                </a:solidFill>
              </a:rPr>
              <a:t>¿Qué son las </a:t>
            </a:r>
            <a:r>
              <a:rPr lang="es-MX" sz="1800" dirty="0" err="1">
                <a:solidFill>
                  <a:schemeClr val="bg1"/>
                </a:solidFill>
              </a:rPr>
              <a:t>vlan</a:t>
            </a:r>
            <a:r>
              <a:rPr lang="es-MX" sz="1800" dirty="0">
                <a:solidFill>
                  <a:schemeClr val="bg1"/>
                </a:solidFill>
              </a:rPr>
              <a:t>? </a:t>
            </a:r>
          </a:p>
          <a:p>
            <a:endParaRPr lang="es-MX" sz="1800" dirty="0">
              <a:solidFill>
                <a:schemeClr val="bg1"/>
              </a:solidFill>
            </a:endParaRPr>
          </a:p>
          <a:p>
            <a:r>
              <a:rPr lang="es-MX" sz="1800" dirty="0">
                <a:solidFill>
                  <a:schemeClr val="bg1"/>
                </a:solidFill>
              </a:rPr>
              <a:t>Las VLAN o también conocidas como «Virtual LAN» nos permite crear redes lógicamente independientes dentro de la misma red física, haciendo uso de switches gestionables que soportan </a:t>
            </a:r>
            <a:r>
              <a:rPr lang="es-MX" sz="1800" dirty="0" err="1">
                <a:solidFill>
                  <a:schemeClr val="bg1"/>
                </a:solidFill>
              </a:rPr>
              <a:t>VLANs</a:t>
            </a:r>
            <a:r>
              <a:rPr lang="es-MX" sz="1800" dirty="0">
                <a:solidFill>
                  <a:schemeClr val="bg1"/>
                </a:solidFill>
              </a:rPr>
              <a:t> para segmentar adecuadamente la red.</a:t>
            </a:r>
          </a:p>
        </p:txBody>
      </p:sp>
      <p:pic>
        <p:nvPicPr>
          <p:cNvPr id="2050" name="Picture 2" descr="Red de área local virtual VLAN | VoIP">
            <a:extLst>
              <a:ext uri="{FF2B5EF4-FFF2-40B4-BE49-F238E27FC236}">
                <a16:creationId xmlns:a16="http://schemas.microsoft.com/office/drawing/2014/main" id="{F3F46558-79D7-6EA7-939F-05104D645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378" y="2190541"/>
            <a:ext cx="3311524" cy="166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20</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31359" y="1669312"/>
            <a:ext cx="7049386" cy="3293209"/>
          </a:xfrm>
          <a:prstGeom prst="rect">
            <a:avLst/>
          </a:prstGeom>
          <a:noFill/>
        </p:spPr>
        <p:txBody>
          <a:bodyPr wrap="square" rtlCol="0">
            <a:spAutoFit/>
          </a:bodyPr>
          <a:lstStyle/>
          <a:p>
            <a:r>
              <a:rPr lang="es-MX" sz="1600" dirty="0">
                <a:solidFill>
                  <a:schemeClr val="bg1"/>
                </a:solidFill>
              </a:rPr>
              <a:t>VXLAN</a:t>
            </a:r>
          </a:p>
          <a:p>
            <a:r>
              <a:rPr lang="es-MX" sz="1600" dirty="0">
                <a:solidFill>
                  <a:schemeClr val="bg1"/>
                </a:solidFill>
              </a:rPr>
              <a:t>Se trata de una red de área local virtual extensible. Esta superpone redes de capa 2, en una infraestructura de capa 3, encapsulando tramas de capa 2 en paquetes UDP. Cada una de estas redes de superposición, se conoce como segmento VXLAN, y se identifica mediante un identificador único de 24 bits. Este se denomina VXLAN Network </a:t>
            </a:r>
            <a:r>
              <a:rPr lang="es-MX" sz="1600" dirty="0" err="1">
                <a:solidFill>
                  <a:schemeClr val="bg1"/>
                </a:solidFill>
              </a:rPr>
              <a:t>Identifier</a:t>
            </a:r>
            <a:r>
              <a:rPr lang="es-MX" sz="1600" dirty="0">
                <a:solidFill>
                  <a:schemeClr val="bg1"/>
                </a:solidFill>
              </a:rPr>
              <a:t> (VNI). En cuanto a los dispositivos, solo pueden comunicarse entre sí si se encuentran dentro de la misma VXLAN.</a:t>
            </a:r>
          </a:p>
          <a:p>
            <a:r>
              <a:rPr lang="es-MX" sz="1600" dirty="0">
                <a:solidFill>
                  <a:schemeClr val="bg1"/>
                </a:solidFill>
              </a:rPr>
              <a:t>Mayor escalabilidad en los entornos de nube virtualizados. Esto ocurre porque el ID de la VXLAN, es de 24 bits, lo cual le permite crear hasta un máximo de 16 millones de redes, las cuales estarían aisladas. Esto supera lo que de por sí proporcionan las VLAN, que cuentan con </a:t>
            </a:r>
            <a:r>
              <a:rPr lang="es-MX" sz="1600" dirty="0" err="1">
                <a:solidFill>
                  <a:schemeClr val="bg1"/>
                </a:solidFill>
              </a:rPr>
              <a:t>IDs</a:t>
            </a:r>
            <a:r>
              <a:rPr lang="es-MX" sz="1600" dirty="0">
                <a:solidFill>
                  <a:schemeClr val="bg1"/>
                </a:solidFill>
              </a:rPr>
              <a:t> de 12 bits, y permiten 4094 redes que también se encuentran aisladas.</a:t>
            </a:r>
            <a:endParaRPr lang="es-MX" sz="1200" dirty="0">
              <a:solidFill>
                <a:schemeClr val="bg1"/>
              </a:solidFill>
            </a:endParaRPr>
          </a:p>
        </p:txBody>
      </p:sp>
    </p:spTree>
    <p:extLst>
      <p:ext uri="{BB962C8B-B14F-4D97-AF65-F5344CB8AC3E}">
        <p14:creationId xmlns:p14="http://schemas.microsoft.com/office/powerpoint/2010/main" val="306234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512284" y="1947511"/>
            <a:ext cx="8044649" cy="1077218"/>
          </a:xfrm>
          <a:prstGeom prst="rect">
            <a:avLst/>
          </a:prstGeom>
          <a:noFill/>
        </p:spPr>
        <p:txBody>
          <a:bodyPr wrap="square" rtlCol="0">
            <a:spAutoFit/>
          </a:bodyPr>
          <a:lstStyle/>
          <a:p>
            <a:r>
              <a:rPr lang="es-MX" sz="1600" b="1" dirty="0">
                <a:solidFill>
                  <a:schemeClr val="bg1"/>
                </a:solidFill>
              </a:rPr>
              <a:t>IEEE 802.1Q</a:t>
            </a:r>
          </a:p>
          <a:p>
            <a:r>
              <a:rPr lang="es-MX" sz="1600" dirty="0">
                <a:solidFill>
                  <a:schemeClr val="bg1"/>
                </a:solidFill>
              </a:rPr>
              <a:t>Inicialmente creado para desarrolla un mecanismo que permita a múltiples redes interconectadas con puentes o switches para compartir transparentemente el mismo medio físico sin problemas de interferencia entre las redes que comparten el medio </a:t>
            </a:r>
          </a:p>
        </p:txBody>
      </p:sp>
      <p:pic>
        <p:nvPicPr>
          <p:cNvPr id="20482" name="Picture 2" descr="MUNDO TIC: PROTOCOLO 802.1Q">
            <a:extLst>
              <a:ext uri="{FF2B5EF4-FFF2-40B4-BE49-F238E27FC236}">
                <a16:creationId xmlns:a16="http://schemas.microsoft.com/office/drawing/2014/main" id="{7AFE04F7-A91E-C2AF-93FF-808107E1E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439" y="3307405"/>
            <a:ext cx="4149122" cy="1593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977656"/>
            <a:ext cx="8044649" cy="1569660"/>
          </a:xfrm>
          <a:prstGeom prst="rect">
            <a:avLst/>
          </a:prstGeom>
          <a:noFill/>
        </p:spPr>
        <p:txBody>
          <a:bodyPr wrap="square" rtlCol="0">
            <a:spAutoFit/>
          </a:bodyPr>
          <a:lstStyle/>
          <a:p>
            <a:r>
              <a:rPr lang="es-MX" sz="1600" b="1" dirty="0">
                <a:solidFill>
                  <a:schemeClr val="bg1"/>
                </a:solidFill>
              </a:rPr>
              <a:t>Aplicación </a:t>
            </a:r>
          </a:p>
          <a:p>
            <a:r>
              <a:rPr lang="es-MX" sz="1600" dirty="0">
                <a:solidFill>
                  <a:schemeClr val="bg1"/>
                </a:solidFill>
              </a:rPr>
              <a:t>Actualmente se usa para definir el protocolo de encapsulamiento usado para implementar este mecanismo en redes ethernet y también permite identificar a una trama como proveniente de un equipo conectado a una red determinada. Una trama perteneciente a una VLAN sólo se va a distribuir a los equipos que pertenezcan a su misma VLAN, de forma que se separan dominios de broadcast.</a:t>
            </a:r>
          </a:p>
        </p:txBody>
      </p:sp>
      <p:pic>
        <p:nvPicPr>
          <p:cNvPr id="5" name="Imagen 4">
            <a:extLst>
              <a:ext uri="{FF2B5EF4-FFF2-40B4-BE49-F238E27FC236}">
                <a16:creationId xmlns:a16="http://schemas.microsoft.com/office/drawing/2014/main" id="{DB240731-2934-544A-0671-37416506567E}"/>
              </a:ext>
            </a:extLst>
          </p:cNvPr>
          <p:cNvPicPr>
            <a:picLocks noChangeAspect="1"/>
          </p:cNvPicPr>
          <p:nvPr/>
        </p:nvPicPr>
        <p:blipFill>
          <a:blip r:embed="rId3"/>
          <a:stretch>
            <a:fillRect/>
          </a:stretch>
        </p:blipFill>
        <p:spPr>
          <a:xfrm>
            <a:off x="2571471" y="3727281"/>
            <a:ext cx="4001058" cy="1219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217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739211"/>
          </a:xfrm>
          <a:prstGeom prst="rect">
            <a:avLst/>
          </a:prstGeom>
          <a:noFill/>
        </p:spPr>
        <p:txBody>
          <a:bodyPr wrap="square" rtlCol="0">
            <a:spAutoFit/>
          </a:bodyPr>
          <a:lstStyle/>
          <a:p>
            <a:r>
              <a:rPr lang="es-MX" sz="1600" b="1" dirty="0">
                <a:solidFill>
                  <a:schemeClr val="bg1"/>
                </a:solidFill>
              </a:rPr>
              <a:t>Características</a:t>
            </a:r>
          </a:p>
          <a:p>
            <a:endParaRPr lang="es-MX" sz="1600" b="1" dirty="0">
              <a:solidFill>
                <a:schemeClr val="bg1"/>
              </a:solidFill>
            </a:endParaRPr>
          </a:p>
          <a:p>
            <a:pPr marL="342900" indent="-342900">
              <a:buFont typeface="Arial" panose="020B0604020202020204" pitchFamily="34" charset="0"/>
              <a:buChar char="•"/>
            </a:pPr>
            <a:r>
              <a:rPr lang="es-MX" sz="2000" dirty="0">
                <a:solidFill>
                  <a:schemeClr val="bg1"/>
                </a:solidFill>
              </a:rPr>
              <a:t>Se encarga del etiquetado de las tramas que es asociada inmediatamente con la información de la VLAN </a:t>
            </a:r>
          </a:p>
          <a:p>
            <a:pPr marL="342900" indent="-342900">
              <a:buFont typeface="Arial" panose="020B0604020202020204" pitchFamily="34" charset="0"/>
              <a:buChar char="•"/>
            </a:pPr>
            <a:r>
              <a:rPr lang="es-MX" sz="2000" dirty="0">
                <a:solidFill>
                  <a:schemeClr val="bg1"/>
                </a:solidFill>
              </a:rPr>
              <a:t>Es el más común para el etiquetado de las </a:t>
            </a:r>
            <a:r>
              <a:rPr lang="es-MX" sz="2000" dirty="0" err="1">
                <a:solidFill>
                  <a:schemeClr val="bg1"/>
                </a:solidFill>
              </a:rPr>
              <a:t>VLANs</a:t>
            </a:r>
            <a:r>
              <a:rPr lang="es-MX" sz="2000" dirty="0">
                <a:solidFill>
                  <a:schemeClr val="bg1"/>
                </a:solidFill>
              </a:rPr>
              <a:t> </a:t>
            </a:r>
          </a:p>
          <a:p>
            <a:pPr marL="342900" indent="-342900">
              <a:buFont typeface="Arial" panose="020B0604020202020204" pitchFamily="34" charset="0"/>
              <a:buChar char="•"/>
            </a:pPr>
            <a:r>
              <a:rPr lang="es-MX" sz="2000" dirty="0">
                <a:solidFill>
                  <a:schemeClr val="bg1"/>
                </a:solidFill>
              </a:rPr>
              <a:t>Se caracteriza por un formato de trama similar a 802.3(Ethernet) </a:t>
            </a:r>
          </a:p>
          <a:p>
            <a:pPr marL="342900" indent="-342900">
              <a:buFont typeface="Arial" panose="020B0604020202020204" pitchFamily="34" charset="0"/>
              <a:buChar char="•"/>
            </a:pPr>
            <a:r>
              <a:rPr lang="es-MX" sz="2000" dirty="0">
                <a:solidFill>
                  <a:schemeClr val="bg1"/>
                </a:solidFill>
              </a:rPr>
              <a:t>Este protocolo es un estándar internacional y por lo dicho anteriormente es compatible con bridges y switches sin capacidad de VLAN</a:t>
            </a:r>
            <a:r>
              <a:rPr lang="es-MX" sz="1600" b="1" dirty="0">
                <a:solidFill>
                  <a:schemeClr val="bg1"/>
                </a:solidFill>
              </a:rPr>
              <a:t> </a:t>
            </a:r>
          </a:p>
        </p:txBody>
      </p:sp>
    </p:spTree>
    <p:extLst>
      <p:ext uri="{BB962C8B-B14F-4D97-AF65-F5344CB8AC3E}">
        <p14:creationId xmlns:p14="http://schemas.microsoft.com/office/powerpoint/2010/main" val="3167946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1815882"/>
          </a:xfrm>
          <a:prstGeom prst="rect">
            <a:avLst/>
          </a:prstGeom>
          <a:noFill/>
        </p:spPr>
        <p:txBody>
          <a:bodyPr wrap="square" rtlCol="0">
            <a:spAutoFit/>
          </a:bodyPr>
          <a:lstStyle/>
          <a:p>
            <a:r>
              <a:rPr lang="es-MX" sz="1600" b="1" dirty="0">
                <a:solidFill>
                  <a:schemeClr val="bg1"/>
                </a:solidFill>
              </a:rPr>
              <a:t>Formato de forma</a:t>
            </a:r>
          </a:p>
          <a:p>
            <a:endParaRPr lang="es-MX" sz="1600" b="1" dirty="0">
              <a:solidFill>
                <a:schemeClr val="bg1"/>
              </a:solidFill>
            </a:endParaRPr>
          </a:p>
          <a:p>
            <a:r>
              <a:rPr lang="es-MX" sz="2000" dirty="0">
                <a:solidFill>
                  <a:schemeClr val="bg1"/>
                </a:solidFill>
              </a:rPr>
              <a:t>El protocolo 802.1Q propone añadir 4 bytes al encabezado Ethernet original en lugar de encapsular la trama original. El valor del campo </a:t>
            </a:r>
            <a:r>
              <a:rPr lang="es-MX" sz="2000" dirty="0" err="1">
                <a:solidFill>
                  <a:schemeClr val="bg1"/>
                </a:solidFill>
              </a:rPr>
              <a:t>EtherType</a:t>
            </a:r>
            <a:r>
              <a:rPr lang="es-MX" sz="2000" dirty="0">
                <a:solidFill>
                  <a:schemeClr val="bg1"/>
                </a:solidFill>
              </a:rPr>
              <a:t> se cambia a 0x8100 para señalar el cambio en el formato de la trama.</a:t>
            </a:r>
            <a:endParaRPr lang="es-MX" sz="1600" b="1" dirty="0">
              <a:solidFill>
                <a:schemeClr val="bg1"/>
              </a:solidFill>
            </a:endParaRPr>
          </a:p>
        </p:txBody>
      </p:sp>
      <p:pic>
        <p:nvPicPr>
          <p:cNvPr id="5" name="Imagen 4">
            <a:extLst>
              <a:ext uri="{FF2B5EF4-FFF2-40B4-BE49-F238E27FC236}">
                <a16:creationId xmlns:a16="http://schemas.microsoft.com/office/drawing/2014/main" id="{19D6BCFF-AD4C-6783-747C-DDBCA27874D8}"/>
              </a:ext>
            </a:extLst>
          </p:cNvPr>
          <p:cNvPicPr>
            <a:picLocks noChangeAspect="1"/>
          </p:cNvPicPr>
          <p:nvPr/>
        </p:nvPicPr>
        <p:blipFill>
          <a:blip r:embed="rId3"/>
          <a:stretch>
            <a:fillRect/>
          </a:stretch>
        </p:blipFill>
        <p:spPr>
          <a:xfrm>
            <a:off x="2604976" y="3420541"/>
            <a:ext cx="4796343" cy="1526109"/>
          </a:xfrm>
          <a:prstGeom prst="rect">
            <a:avLst/>
          </a:prstGeom>
        </p:spPr>
      </p:pic>
    </p:spTree>
    <p:extLst>
      <p:ext uri="{BB962C8B-B14F-4D97-AF65-F5344CB8AC3E}">
        <p14:creationId xmlns:p14="http://schemas.microsoft.com/office/powerpoint/2010/main" val="345350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185214"/>
          </a:xfrm>
          <a:prstGeom prst="rect">
            <a:avLst/>
          </a:prstGeom>
          <a:noFill/>
        </p:spPr>
        <p:txBody>
          <a:bodyPr wrap="square" rtlCol="0">
            <a:spAutoFit/>
          </a:bodyPr>
          <a:lstStyle/>
          <a:p>
            <a:r>
              <a:rPr lang="en-US" sz="1600" b="1" dirty="0">
                <a:solidFill>
                  <a:schemeClr val="bg1"/>
                </a:solidFill>
              </a:rPr>
              <a:t>STP</a:t>
            </a:r>
          </a:p>
          <a:p>
            <a:r>
              <a:rPr lang="es-MX" sz="2000" dirty="0">
                <a:solidFill>
                  <a:schemeClr val="bg1"/>
                </a:solidFill>
              </a:rPr>
              <a:t>STP (</a:t>
            </a:r>
            <a:r>
              <a:rPr lang="es-MX" sz="2000" dirty="0" err="1">
                <a:solidFill>
                  <a:schemeClr val="bg1"/>
                </a:solidFill>
              </a:rPr>
              <a:t>Spanning</a:t>
            </a:r>
            <a:r>
              <a:rPr lang="es-MX" sz="2000" dirty="0">
                <a:solidFill>
                  <a:schemeClr val="bg1"/>
                </a:solidFill>
              </a:rPr>
              <a:t> </a:t>
            </a:r>
            <a:r>
              <a:rPr lang="es-MX" sz="2000" dirty="0" err="1">
                <a:solidFill>
                  <a:schemeClr val="bg1"/>
                </a:solidFill>
              </a:rPr>
              <a:t>tree</a:t>
            </a:r>
            <a:r>
              <a:rPr lang="es-MX" sz="2000" dirty="0">
                <a:solidFill>
                  <a:schemeClr val="bg1"/>
                </a:solidFill>
              </a:rPr>
              <a:t> </a:t>
            </a:r>
            <a:r>
              <a:rPr lang="es-MX" sz="2000" dirty="0" err="1">
                <a:solidFill>
                  <a:schemeClr val="bg1"/>
                </a:solidFill>
              </a:rPr>
              <a:t>protocol</a:t>
            </a:r>
            <a:r>
              <a:rPr lang="es-MX" sz="2000" dirty="0">
                <a:solidFill>
                  <a:schemeClr val="bg1"/>
                </a:solidFill>
              </a:rPr>
              <a:t>): Evita la aparición de bucles lógicos para que haya un solo camino entre dos nodos </a:t>
            </a:r>
          </a:p>
          <a:p>
            <a:r>
              <a:rPr lang="es-MX" sz="2000" dirty="0">
                <a:solidFill>
                  <a:schemeClr val="bg1"/>
                </a:solidFill>
              </a:rPr>
              <a:t>El STP, definido por el estándar IEEE 802.1d es un protocolo que funciona en el nivel de la capa 2 del modelo OSI y su principal objetivo es controlar los enlaces redundantes, asegurando el rendimiento de una red. </a:t>
            </a:r>
            <a:endParaRPr lang="es-MX" sz="1600" b="1" dirty="0">
              <a:solidFill>
                <a:schemeClr val="bg1"/>
              </a:solidFill>
            </a:endParaRPr>
          </a:p>
        </p:txBody>
      </p:sp>
    </p:spTree>
    <p:extLst>
      <p:ext uri="{BB962C8B-B14F-4D97-AF65-F5344CB8AC3E}">
        <p14:creationId xmlns:p14="http://schemas.microsoft.com/office/powerpoint/2010/main" val="2285520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246769"/>
          </a:xfrm>
          <a:prstGeom prst="rect">
            <a:avLst/>
          </a:prstGeom>
          <a:noFill/>
        </p:spPr>
        <p:txBody>
          <a:bodyPr wrap="square" rtlCol="0">
            <a:spAutoFit/>
          </a:bodyPr>
          <a:lstStyle/>
          <a:p>
            <a:r>
              <a:rPr lang="es-MX" sz="2800" dirty="0">
                <a:solidFill>
                  <a:schemeClr val="bg1"/>
                </a:solidFill>
              </a:rPr>
              <a:t>Funcionamiento del STP </a:t>
            </a:r>
          </a:p>
          <a:p>
            <a:r>
              <a:rPr lang="es-MX" sz="2800" dirty="0">
                <a:solidFill>
                  <a:schemeClr val="bg1"/>
                </a:solidFill>
              </a:rPr>
              <a:t>El protocolo STP elimina lógicamente caminos de comunicación. Para ello el este crea un árbol de switches presentes en la red y elige el switch de referencia, a partir del cual se creará el árbol.</a:t>
            </a:r>
            <a:endParaRPr lang="es-MX" sz="1600" b="1" dirty="0">
              <a:solidFill>
                <a:schemeClr val="bg1"/>
              </a:solidFill>
            </a:endParaRPr>
          </a:p>
        </p:txBody>
      </p:sp>
    </p:spTree>
    <p:extLst>
      <p:ext uri="{BB962C8B-B14F-4D97-AF65-F5344CB8AC3E}">
        <p14:creationId xmlns:p14="http://schemas.microsoft.com/office/powerpoint/2010/main" val="424734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pic>
        <p:nvPicPr>
          <p:cNvPr id="5" name="Imagen 4">
            <a:extLst>
              <a:ext uri="{FF2B5EF4-FFF2-40B4-BE49-F238E27FC236}">
                <a16:creationId xmlns:a16="http://schemas.microsoft.com/office/drawing/2014/main" id="{28073132-FA22-4A4C-F59D-C9B44C7A285C}"/>
              </a:ext>
            </a:extLst>
          </p:cNvPr>
          <p:cNvPicPr>
            <a:picLocks noChangeAspect="1"/>
          </p:cNvPicPr>
          <p:nvPr/>
        </p:nvPicPr>
        <p:blipFill>
          <a:blip r:embed="rId3"/>
          <a:stretch>
            <a:fillRect/>
          </a:stretch>
        </p:blipFill>
        <p:spPr>
          <a:xfrm>
            <a:off x="1152047" y="1669594"/>
            <a:ext cx="6839905" cy="3277057"/>
          </a:xfrm>
          <a:prstGeom prst="rect">
            <a:avLst/>
          </a:prstGeom>
        </p:spPr>
      </p:pic>
    </p:spTree>
    <p:extLst>
      <p:ext uri="{BB962C8B-B14F-4D97-AF65-F5344CB8AC3E}">
        <p14:creationId xmlns:p14="http://schemas.microsoft.com/office/powerpoint/2010/main" val="50619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8" y="1770745"/>
            <a:ext cx="7293935" cy="1477328"/>
          </a:xfrm>
          <a:prstGeom prst="rect">
            <a:avLst/>
          </a:prstGeom>
          <a:noFill/>
        </p:spPr>
        <p:txBody>
          <a:bodyPr wrap="square" rtlCol="0">
            <a:spAutoFit/>
          </a:bodyPr>
          <a:lstStyle/>
          <a:p>
            <a:r>
              <a:rPr lang="es-MX" sz="1800" dirty="0" err="1">
                <a:solidFill>
                  <a:schemeClr val="bg1"/>
                </a:solidFill>
              </a:rPr>
              <a:t>Configuracion</a:t>
            </a:r>
            <a:r>
              <a:rPr lang="es-MX" sz="1800" dirty="0">
                <a:solidFill>
                  <a:schemeClr val="bg1"/>
                </a:solidFill>
              </a:rPr>
              <a:t> </a:t>
            </a:r>
          </a:p>
          <a:p>
            <a:r>
              <a:rPr lang="es-MX" sz="1800" dirty="0">
                <a:solidFill>
                  <a:schemeClr val="bg1"/>
                </a:solidFill>
              </a:rPr>
              <a:t>En términos de configuración el STP es un protocolo relativamente simple pero en la teoría hay algunos conceptos que son necesarios aprender bien. En un próximo tutorial seguiré hablando de algunos protocolos bastante usados en esta área. </a:t>
            </a:r>
          </a:p>
        </p:txBody>
      </p:sp>
      <p:pic>
        <p:nvPicPr>
          <p:cNvPr id="16386" name="Picture 2" descr="Seguridad y Redes: Spanning Tree Protocol (STP) en GNS3">
            <a:extLst>
              <a:ext uri="{FF2B5EF4-FFF2-40B4-BE49-F238E27FC236}">
                <a16:creationId xmlns:a16="http://schemas.microsoft.com/office/drawing/2014/main" id="{949C621B-D871-A50B-151B-52121855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362" y="3372755"/>
            <a:ext cx="2622708" cy="1770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527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477328"/>
          </a:xfrm>
          <a:prstGeom prst="rect">
            <a:avLst/>
          </a:prstGeom>
          <a:noFill/>
        </p:spPr>
        <p:txBody>
          <a:bodyPr wrap="square" rtlCol="0">
            <a:spAutoFit/>
          </a:bodyPr>
          <a:lstStyle/>
          <a:p>
            <a:r>
              <a:rPr lang="es-MX" sz="2400" dirty="0">
                <a:solidFill>
                  <a:schemeClr val="bg1"/>
                </a:solidFill>
              </a:rPr>
              <a:t>VTP (VLAN </a:t>
            </a:r>
            <a:r>
              <a:rPr lang="es-MX" sz="2400" dirty="0" err="1">
                <a:solidFill>
                  <a:schemeClr val="bg1"/>
                </a:solidFill>
              </a:rPr>
              <a:t>Trunking</a:t>
            </a:r>
            <a:r>
              <a:rPr lang="es-MX" sz="2400" dirty="0">
                <a:solidFill>
                  <a:schemeClr val="bg1"/>
                </a:solidFill>
              </a:rPr>
              <a:t> </a:t>
            </a:r>
            <a:r>
              <a:rPr lang="es-MX" sz="2400" dirty="0" err="1">
                <a:solidFill>
                  <a:schemeClr val="bg1"/>
                </a:solidFill>
              </a:rPr>
              <a:t>Protocol</a:t>
            </a:r>
            <a:r>
              <a:rPr lang="es-MX" sz="2400" dirty="0">
                <a:solidFill>
                  <a:schemeClr val="bg1"/>
                </a:solidFill>
              </a:rPr>
              <a:t>): </a:t>
            </a:r>
          </a:p>
          <a:p>
            <a:r>
              <a:rPr lang="es-MX" sz="2400" dirty="0">
                <a:solidFill>
                  <a:schemeClr val="bg1"/>
                </a:solidFill>
              </a:rPr>
              <a:t>Protocolo propietario de Cisco que permita una gestión centralizada de todas las </a:t>
            </a:r>
            <a:r>
              <a:rPr lang="es-MX" sz="2400" dirty="0" err="1">
                <a:solidFill>
                  <a:schemeClr val="bg1"/>
                </a:solidFill>
              </a:rPr>
              <a:t>VLANs</a:t>
            </a:r>
            <a:r>
              <a:rPr lang="es-MX" sz="2400" dirty="0">
                <a:solidFill>
                  <a:schemeClr val="bg1"/>
                </a:solidFill>
              </a:rPr>
              <a:t>. </a:t>
            </a:r>
          </a:p>
          <a:p>
            <a:endParaRPr lang="es-MX" sz="1800" dirty="0">
              <a:solidFill>
                <a:schemeClr val="bg1"/>
              </a:solidFill>
            </a:endParaRPr>
          </a:p>
        </p:txBody>
      </p:sp>
      <p:pic>
        <p:nvPicPr>
          <p:cNvPr id="12290" name="Picture 2" descr="4.1 Que es el VTP? - Redes 3">
            <a:extLst>
              <a:ext uri="{FF2B5EF4-FFF2-40B4-BE49-F238E27FC236}">
                <a16:creationId xmlns:a16="http://schemas.microsoft.com/office/drawing/2014/main" id="{13764F42-FC97-74F4-853E-3D9EA1DA8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128" y="3269326"/>
            <a:ext cx="254317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27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3" name="CuadroTexto 2">
            <a:extLst>
              <a:ext uri="{FF2B5EF4-FFF2-40B4-BE49-F238E27FC236}">
                <a16:creationId xmlns:a16="http://schemas.microsoft.com/office/drawing/2014/main" id="{DA7B5430-0828-9ABE-EB2A-FEA7681B814E}"/>
              </a:ext>
            </a:extLst>
          </p:cNvPr>
          <p:cNvSpPr txBox="1"/>
          <p:nvPr/>
        </p:nvSpPr>
        <p:spPr>
          <a:xfrm>
            <a:off x="552892" y="1878058"/>
            <a:ext cx="5124893" cy="2246769"/>
          </a:xfrm>
          <a:prstGeom prst="rect">
            <a:avLst/>
          </a:prstGeom>
          <a:noFill/>
        </p:spPr>
        <p:txBody>
          <a:bodyPr wrap="square">
            <a:spAutoFit/>
          </a:bodyPr>
          <a:lstStyle/>
          <a:p>
            <a:r>
              <a:rPr lang="es-MX" sz="2000" dirty="0">
                <a:solidFill>
                  <a:schemeClr val="bg1"/>
                </a:solidFill>
              </a:rPr>
              <a:t>Características</a:t>
            </a:r>
          </a:p>
          <a:p>
            <a:endParaRPr lang="es-MX" sz="2000" dirty="0">
              <a:solidFill>
                <a:schemeClr val="bg1"/>
              </a:solidFill>
            </a:endParaRPr>
          </a:p>
          <a:p>
            <a:r>
              <a:rPr lang="es-MX" sz="2000" b="1" dirty="0">
                <a:solidFill>
                  <a:schemeClr val="bg1"/>
                </a:solidFill>
              </a:rPr>
              <a:t>Seguridad</a:t>
            </a:r>
            <a:r>
              <a:rPr lang="es-MX" sz="2000" dirty="0">
                <a:solidFill>
                  <a:schemeClr val="bg1"/>
                </a:solidFill>
              </a:rPr>
              <a:t>: Las VLAN nos permite crear redes lógicamente independientes, por tanto, podemos aislarlas para que solamente tengan conexión a Internet, y denegar el tráfico de una VLAN a otra</a:t>
            </a:r>
          </a:p>
        </p:txBody>
      </p:sp>
      <p:pic>
        <p:nvPicPr>
          <p:cNvPr id="3074" name="Picture 2" descr="1. Uso de las VLAN - Redes locales y globales">
            <a:extLst>
              <a:ext uri="{FF2B5EF4-FFF2-40B4-BE49-F238E27FC236}">
                <a16:creationId xmlns:a16="http://schemas.microsoft.com/office/drawing/2014/main" id="{D31D4F88-C295-BF1F-C7E4-5ADC8964A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50839"/>
            <a:ext cx="3437636" cy="2309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08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2769989"/>
          </a:xfrm>
          <a:prstGeom prst="rect">
            <a:avLst/>
          </a:prstGeom>
          <a:noFill/>
        </p:spPr>
        <p:txBody>
          <a:bodyPr wrap="square" rtlCol="0">
            <a:spAutoFit/>
          </a:bodyPr>
          <a:lstStyle/>
          <a:p>
            <a:r>
              <a:rPr lang="es-MX" sz="2400" dirty="0">
                <a:solidFill>
                  <a:schemeClr val="bg1"/>
                </a:solidFill>
              </a:rPr>
              <a:t>¿Para que nos sirve?</a:t>
            </a:r>
          </a:p>
          <a:p>
            <a:endParaRPr lang="es-MX" sz="2400" dirty="0">
              <a:solidFill>
                <a:schemeClr val="bg1"/>
              </a:solidFill>
            </a:endParaRP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Reduce la administración en una red de switch. </a:t>
            </a: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Al configurar una VLAN nueva en un servidor VTP, se distribuye la VLAN a través de todos los switches del dominio. Esto reduce la necesidad de configurar la misma VLAN en todas partes. </a:t>
            </a: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VTP es un protocolo de propiedad de Cisco que está disponible en la mayoría de los productos de la serie Cisco </a:t>
            </a:r>
            <a:r>
              <a:rPr lang="es-MX" sz="1800" dirty="0" err="1">
                <a:solidFill>
                  <a:schemeClr val="bg1"/>
                </a:solidFill>
                <a:effectLst/>
                <a:latin typeface="Arial" panose="020B0604020202020204" pitchFamily="34" charset="0"/>
                <a:ea typeface="Calibri" panose="020F0502020204030204" pitchFamily="34" charset="0"/>
              </a:rPr>
              <a:t>Catalyst</a:t>
            </a:r>
            <a:r>
              <a:rPr lang="es-MX" sz="1800" dirty="0">
                <a:solidFill>
                  <a:schemeClr val="bg1"/>
                </a:solidFill>
                <a:effectLst/>
                <a:latin typeface="Arial" panose="020B0604020202020204" pitchFamily="34" charset="0"/>
                <a:ea typeface="Calibri" panose="020F0502020204030204" pitchFamily="34" charset="0"/>
              </a:rPr>
              <a:t>.</a:t>
            </a:r>
            <a:endParaRPr lang="es-MX" sz="2400" dirty="0">
              <a:solidFill>
                <a:schemeClr val="bg1"/>
              </a:solidFill>
            </a:endParaRPr>
          </a:p>
          <a:p>
            <a:endParaRPr lang="es-MX" sz="1800" dirty="0">
              <a:solidFill>
                <a:schemeClr val="bg1"/>
              </a:solidFill>
            </a:endParaRPr>
          </a:p>
        </p:txBody>
      </p:sp>
    </p:spTree>
    <p:extLst>
      <p:ext uri="{BB962C8B-B14F-4D97-AF65-F5344CB8AC3E}">
        <p14:creationId xmlns:p14="http://schemas.microsoft.com/office/powerpoint/2010/main" val="1940083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759969"/>
          </a:xfrm>
          <a:prstGeom prst="rect">
            <a:avLst/>
          </a:prstGeom>
          <a:noFill/>
        </p:spPr>
        <p:txBody>
          <a:bodyPr wrap="square" rtlCol="0">
            <a:spAutoFit/>
          </a:bodyPr>
          <a:lstStyle/>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Beneficios</a:t>
            </a:r>
          </a:p>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Este permite  centralizar y simplificar la administración en un dominio de </a:t>
            </a:r>
            <a:r>
              <a:rPr lang="es-MX"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pudiendo crear, borrar y renombrar las mismas, reduciendo </a:t>
            </a:r>
            <a:r>
              <a:rPr lang="es-MX"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asu</a:t>
            </a: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la misma VLAN en todos los nodos</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solidFill>
                <a:schemeClr val="bg1"/>
              </a:solidFill>
            </a:endParaRPr>
          </a:p>
        </p:txBody>
      </p:sp>
      <p:pic>
        <p:nvPicPr>
          <p:cNvPr id="13314" name="Picture 2" descr="VTP versión 3 | Historia, Implementación y buenas practicas. - Cisco  Community">
            <a:extLst>
              <a:ext uri="{FF2B5EF4-FFF2-40B4-BE49-F238E27FC236}">
                <a16:creationId xmlns:a16="http://schemas.microsoft.com/office/drawing/2014/main" id="{E070F1D8-480F-A923-E186-271239232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410" y="3269892"/>
            <a:ext cx="3347180" cy="175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2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759969"/>
          </a:xfrm>
          <a:prstGeom prst="rect">
            <a:avLst/>
          </a:prstGeom>
          <a:noFill/>
        </p:spPr>
        <p:txBody>
          <a:bodyPr wrap="square" rtlCol="0">
            <a:spAutoFit/>
          </a:bodyPr>
          <a:lstStyle/>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VTP opera en 3 modos distintos</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Servidor</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transparente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solidFill>
                <a:schemeClr val="bg1"/>
              </a:solidFill>
            </a:endParaRPr>
          </a:p>
        </p:txBody>
      </p:sp>
      <p:pic>
        <p:nvPicPr>
          <p:cNvPr id="3" name="Imagen 2" descr="4.1 Que es el VTP? - Redes 3">
            <a:extLst>
              <a:ext uri="{FF2B5EF4-FFF2-40B4-BE49-F238E27FC236}">
                <a16:creationId xmlns:a16="http://schemas.microsoft.com/office/drawing/2014/main" id="{F79C15C6-8872-2E95-96F1-4A5C01F4D8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716" y="1810795"/>
            <a:ext cx="4254168" cy="3010379"/>
          </a:xfrm>
          <a:prstGeom prst="rect">
            <a:avLst/>
          </a:prstGeom>
          <a:noFill/>
          <a:ln>
            <a:noFill/>
          </a:ln>
        </p:spPr>
      </p:pic>
    </p:spTree>
    <p:extLst>
      <p:ext uri="{BB962C8B-B14F-4D97-AF65-F5344CB8AC3E}">
        <p14:creationId xmlns:p14="http://schemas.microsoft.com/office/powerpoint/2010/main" val="2789431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7" name="CuadroTexto 6">
            <a:extLst>
              <a:ext uri="{FF2B5EF4-FFF2-40B4-BE49-F238E27FC236}">
                <a16:creationId xmlns:a16="http://schemas.microsoft.com/office/drawing/2014/main" id="{6BFBE8C4-8AC7-7DA3-CB00-22EC8E34EE8F}"/>
              </a:ext>
            </a:extLst>
          </p:cNvPr>
          <p:cNvSpPr txBox="1"/>
          <p:nvPr/>
        </p:nvSpPr>
        <p:spPr>
          <a:xfrm>
            <a:off x="622997" y="1754614"/>
            <a:ext cx="5848141" cy="2289345"/>
          </a:xfrm>
          <a:prstGeom prst="rect">
            <a:avLst/>
          </a:prstGeom>
          <a:noFill/>
        </p:spPr>
        <p:txBody>
          <a:bodyPr wrap="square">
            <a:spAutoFit/>
          </a:bodyPr>
          <a:lstStyle/>
          <a:p>
            <a:pPr marL="0" marR="0" algn="just">
              <a:lnSpc>
                <a:spcPct val="107000"/>
              </a:lnSpc>
              <a:spcBef>
                <a:spcPts val="0"/>
              </a:spcBef>
              <a:spcAft>
                <a:spcPts val="800"/>
              </a:spcAft>
            </a:pPr>
            <a:r>
              <a:rPr lang="es-MX"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Servidor</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 el modo por defecto. Desde él se pueden crear, eliminar o modificar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Su cometido es anunciar su configuración al resto de switches del mismo dominio VTP y sincronizar dicha configuración con la de otros servidores, basándose en los mensajes VTP recibidos a través de sus enlaces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trunk</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Debe haber al menos un servidor. Se recomienda autenticación MD5.</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287,891 Servidor Web Imágenes y Fotos - 123RF">
            <a:extLst>
              <a:ext uri="{FF2B5EF4-FFF2-40B4-BE49-F238E27FC236}">
                <a16:creationId xmlns:a16="http://schemas.microsoft.com/office/drawing/2014/main" id="{B2406A42-E11B-5E9D-ECEA-CA3C8C5C2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779" y="2175421"/>
            <a:ext cx="2026155" cy="162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82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3" name="CuadroTexto 2">
            <a:extLst>
              <a:ext uri="{FF2B5EF4-FFF2-40B4-BE49-F238E27FC236}">
                <a16:creationId xmlns:a16="http://schemas.microsoft.com/office/drawing/2014/main" id="{D1B1C86B-176A-3460-0EE0-C2FF9EA97D22}"/>
              </a:ext>
            </a:extLst>
          </p:cNvPr>
          <p:cNvSpPr txBox="1"/>
          <p:nvPr/>
        </p:nvSpPr>
        <p:spPr>
          <a:xfrm>
            <a:off x="512284" y="1950438"/>
            <a:ext cx="7224765" cy="1762406"/>
          </a:xfrm>
          <a:prstGeom prst="rect">
            <a:avLst/>
          </a:prstGeom>
          <a:noFill/>
        </p:spPr>
        <p:txBody>
          <a:bodyPr wrap="square">
            <a:spAutoFit/>
          </a:bodyPr>
          <a:lstStyle/>
          <a:p>
            <a:pPr marL="0" marR="0" algn="just">
              <a:lnSpc>
                <a:spcPct val="107000"/>
              </a:lnSpc>
              <a:spcBef>
                <a:spcPts val="0"/>
              </a:spcBef>
              <a:spcAft>
                <a:spcPts val="800"/>
              </a:spcAft>
            </a:pPr>
            <a:r>
              <a:rPr lang="es-MX"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 este modo no se pueden crear, eliminar o modificar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tan sólo sincronizar esta información basándose en los mensajes VTP recibidos de servidores en el propio dominio. Un cliente VTP sólo guarda la información de la VLAN para el dominio completo mientras el switch está activado. Un reinicio del switch borra la información de la VLAN.</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El cliente en el centro no es un eslógan | Economía | EL PAÍS">
            <a:extLst>
              <a:ext uri="{FF2B5EF4-FFF2-40B4-BE49-F238E27FC236}">
                <a16:creationId xmlns:a16="http://schemas.microsoft.com/office/drawing/2014/main" id="{9EE30DE4-B31F-A156-47A5-7B8448232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869" y="3547068"/>
            <a:ext cx="2271213" cy="159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0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3" name="CuadroTexto 2">
            <a:extLst>
              <a:ext uri="{FF2B5EF4-FFF2-40B4-BE49-F238E27FC236}">
                <a16:creationId xmlns:a16="http://schemas.microsoft.com/office/drawing/2014/main" id="{D1B1C86B-176A-3460-0EE0-C2FF9EA97D22}"/>
              </a:ext>
            </a:extLst>
          </p:cNvPr>
          <p:cNvSpPr txBox="1"/>
          <p:nvPr/>
        </p:nvSpPr>
        <p:spPr>
          <a:xfrm>
            <a:off x="512284" y="1950438"/>
            <a:ext cx="7224765" cy="2153282"/>
          </a:xfrm>
          <a:prstGeom prst="rect">
            <a:avLst/>
          </a:prstGeom>
          <a:noFill/>
        </p:spPr>
        <p:txBody>
          <a:bodyPr wrap="square">
            <a:spAutoFit/>
          </a:bodyPr>
          <a:lstStyle/>
          <a:p>
            <a:pPr marL="0" marR="0" algn="just">
              <a:lnSpc>
                <a:spcPct val="107000"/>
              </a:lnSpc>
              <a:spcBef>
                <a:spcPts val="0"/>
              </a:spcBef>
              <a:spcAft>
                <a:spcPts val="800"/>
              </a:spcAft>
            </a:pPr>
            <a:r>
              <a:rPr lang="es-MX"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Transparente: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solidFill>
                  <a:schemeClr val="bg1"/>
                </a:solidFill>
                <a:effectLst/>
                <a:latin typeface="Arial" panose="020B0604020202020204" pitchFamily="34" charset="0"/>
                <a:ea typeface="Calibri" panose="020F0502020204030204" pitchFamily="34" charset="0"/>
              </a:rPr>
              <a:t>Desde este modo tampoco se pueden crear, eliminar o modificar </a:t>
            </a:r>
            <a:r>
              <a:rPr lang="es-MX" sz="1800" dirty="0" err="1">
                <a:solidFill>
                  <a:schemeClr val="bg1"/>
                </a:solidFill>
                <a:effectLst/>
                <a:latin typeface="Arial" panose="020B0604020202020204" pitchFamily="34" charset="0"/>
                <a:ea typeface="Calibri" panose="020F0502020204030204" pitchFamily="34" charset="0"/>
              </a:rPr>
              <a:t>VLANs</a:t>
            </a:r>
            <a:r>
              <a:rPr lang="es-MX" sz="1800" dirty="0">
                <a:solidFill>
                  <a:schemeClr val="bg1"/>
                </a:solidFill>
                <a:effectLst/>
                <a:latin typeface="Arial" panose="020B0604020202020204" pitchFamily="34" charset="0"/>
                <a:ea typeface="Calibri" panose="020F0502020204030204" pitchFamily="34" charset="0"/>
              </a:rPr>
              <a:t> que afecten a los demás switches. La información VLAN en los switches que trabajen en este modo sólo se puede modificar localmente. Su nombre se debe a que no procesa las actualizaciones VTP recibidas, tan sólo las reenvía a los switches del mismo dominio.</a:t>
            </a:r>
            <a:endParaRPr lang="es-MX"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8" name="Picture 6" descr="A seis años de la Ley General de Transparencia y Acceso a la Información  Pública">
            <a:extLst>
              <a:ext uri="{FF2B5EF4-FFF2-40B4-BE49-F238E27FC236}">
                <a16:creationId xmlns:a16="http://schemas.microsoft.com/office/drawing/2014/main" id="{8069B9C2-0401-91F0-7EB7-F404FBEE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56306"/>
            <a:ext cx="2451798" cy="128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242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CuadroTexto 2">
            <a:extLst>
              <a:ext uri="{FF2B5EF4-FFF2-40B4-BE49-F238E27FC236}">
                <a16:creationId xmlns:a16="http://schemas.microsoft.com/office/drawing/2014/main" id="{319AF110-9E34-428E-8AAF-157C3D404E1A}"/>
              </a:ext>
            </a:extLst>
          </p:cNvPr>
          <p:cNvSpPr txBox="1"/>
          <p:nvPr/>
        </p:nvSpPr>
        <p:spPr>
          <a:xfrm>
            <a:off x="682723" y="1986974"/>
            <a:ext cx="3510455" cy="738664"/>
          </a:xfrm>
          <a:prstGeom prst="rect">
            <a:avLst/>
          </a:prstGeom>
          <a:noFill/>
        </p:spPr>
        <p:txBody>
          <a:bodyPr wrap="square" rtlCol="0">
            <a:spAutoFit/>
          </a:bodyPr>
          <a:lstStyle/>
          <a:p>
            <a:r>
              <a:rPr lang="es-MX" dirty="0">
                <a:solidFill>
                  <a:schemeClr val="bg1"/>
                </a:solidFill>
              </a:rPr>
              <a:t>El Enrutamiento Entre VLAN (Inter-VLAN </a:t>
            </a:r>
            <a:r>
              <a:rPr lang="es-MX" dirty="0" err="1">
                <a:solidFill>
                  <a:schemeClr val="bg1"/>
                </a:solidFill>
              </a:rPr>
              <a:t>Routing</a:t>
            </a:r>
            <a:r>
              <a:rPr lang="es-MX" dirty="0">
                <a:solidFill>
                  <a:schemeClr val="bg1"/>
                </a:solidFill>
              </a:rPr>
              <a:t>) es el proceso de reenviar el tráfico de red de una VLAN a otra VLAN.</a:t>
            </a:r>
          </a:p>
        </p:txBody>
      </p:sp>
      <p:sp>
        <p:nvSpPr>
          <p:cNvPr id="4" name="Rectángulo 3">
            <a:extLst>
              <a:ext uri="{FF2B5EF4-FFF2-40B4-BE49-F238E27FC236}">
                <a16:creationId xmlns:a16="http://schemas.microsoft.com/office/drawing/2014/main" id="{879B8E2B-FC79-4EEB-A3BC-10DB19A60609}"/>
              </a:ext>
            </a:extLst>
          </p:cNvPr>
          <p:cNvSpPr/>
          <p:nvPr/>
        </p:nvSpPr>
        <p:spPr>
          <a:xfrm>
            <a:off x="4762734" y="1986974"/>
            <a:ext cx="3510455" cy="1169551"/>
          </a:xfrm>
          <a:prstGeom prst="rect">
            <a:avLst/>
          </a:prstGeom>
        </p:spPr>
        <p:txBody>
          <a:bodyPr wrap="square">
            <a:spAutoFit/>
          </a:bodyPr>
          <a:lstStyle/>
          <a:p>
            <a:pPr algn="just">
              <a:spcAft>
                <a:spcPts val="800"/>
              </a:spcAft>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Es importante recordar que cada VLAN es un dominio de broadcast único. Por lo tanto, de manera predeterminada, las computadoras en VLAN separadas no pueden comunicarse.</a:t>
            </a:r>
          </a:p>
        </p:txBody>
      </p:sp>
      <p:sp>
        <p:nvSpPr>
          <p:cNvPr id="6" name="Rectángulo 5">
            <a:extLst>
              <a:ext uri="{FF2B5EF4-FFF2-40B4-BE49-F238E27FC236}">
                <a16:creationId xmlns:a16="http://schemas.microsoft.com/office/drawing/2014/main" id="{F62E017F-99B6-4A64-BAF6-4019033D29DF}"/>
              </a:ext>
            </a:extLst>
          </p:cNvPr>
          <p:cNvSpPr/>
          <p:nvPr/>
        </p:nvSpPr>
        <p:spPr>
          <a:xfrm>
            <a:off x="640080" y="3700483"/>
            <a:ext cx="3595742" cy="954107"/>
          </a:xfrm>
          <a:prstGeom prst="rect">
            <a:avLst/>
          </a:prstGeom>
        </p:spPr>
        <p:txBody>
          <a:bodyPr wrap="square">
            <a:spAutoFit/>
          </a:bodyPr>
          <a:lstStyle/>
          <a:p>
            <a:r>
              <a:rPr lang="es-MX" dirty="0">
                <a:solidFill>
                  <a:schemeClr val="bg1"/>
                </a:solidFill>
                <a:latin typeface="Arial" panose="020B0604020202020204" pitchFamily="34" charset="0"/>
                <a:cs typeface="Arial" panose="020B0604020202020204" pitchFamily="34" charset="0"/>
              </a:rPr>
              <a:t>Existe una manera para permitir que estas estaciones finales puedan </a:t>
            </a:r>
            <a:r>
              <a:rPr lang="es-MX" dirty="0" err="1">
                <a:solidFill>
                  <a:schemeClr val="bg1"/>
                </a:solidFill>
                <a:latin typeface="Arial" panose="020B0604020202020204" pitchFamily="34" charset="0"/>
                <a:cs typeface="Arial" panose="020B0604020202020204" pitchFamily="34" charset="0"/>
              </a:rPr>
              <a:t>comunicarsenrutamiento</a:t>
            </a:r>
            <a:r>
              <a:rPr lang="es-MX" dirty="0">
                <a:solidFill>
                  <a:schemeClr val="bg1"/>
                </a:solidFill>
                <a:latin typeface="Arial" panose="020B0604020202020204" pitchFamily="34" charset="0"/>
                <a:cs typeface="Arial" panose="020B0604020202020204" pitchFamily="34" charset="0"/>
              </a:rPr>
              <a:t> entre </a:t>
            </a:r>
            <a:r>
              <a:rPr lang="es-MX" dirty="0" err="1">
                <a:solidFill>
                  <a:schemeClr val="bg1"/>
                </a:solidFill>
                <a:latin typeface="Arial" panose="020B0604020202020204" pitchFamily="34" charset="0"/>
                <a:cs typeface="Arial" panose="020B0604020202020204" pitchFamily="34" charset="0"/>
              </a:rPr>
              <a:t>vlan</a:t>
            </a:r>
            <a:r>
              <a:rPr lang="es-MX" dirty="0">
                <a:solidFill>
                  <a:schemeClr val="bg1"/>
                </a:solidFill>
                <a:latin typeface="Arial" panose="020B0604020202020204" pitchFamily="34" charset="0"/>
                <a:cs typeface="Arial" panose="020B0604020202020204" pitchFamily="34" charset="0"/>
              </a:rPr>
              <a:t> (Inter </a:t>
            </a:r>
            <a:r>
              <a:rPr lang="es-MX" dirty="0" err="1">
                <a:solidFill>
                  <a:schemeClr val="bg1"/>
                </a:solidFill>
                <a:latin typeface="Arial" panose="020B0604020202020204" pitchFamily="34" charset="0"/>
                <a:cs typeface="Arial" panose="020B0604020202020204" pitchFamily="34" charset="0"/>
              </a:rPr>
              <a:t>vlan</a:t>
            </a:r>
            <a:r>
              <a:rPr lang="es-MX" dirty="0">
                <a:solidFill>
                  <a:schemeClr val="bg1"/>
                </a:solidFill>
                <a:latin typeface="Arial" panose="020B0604020202020204" pitchFamily="34" charset="0"/>
                <a:cs typeface="Arial" panose="020B0604020202020204" pitchFamily="34" charset="0"/>
              </a:rPr>
              <a:t> </a:t>
            </a:r>
            <a:r>
              <a:rPr lang="es-MX" dirty="0" err="1">
                <a:solidFill>
                  <a:schemeClr val="bg1"/>
                </a:solidFill>
                <a:latin typeface="Arial" panose="020B0604020202020204" pitchFamily="34" charset="0"/>
                <a:cs typeface="Arial" panose="020B0604020202020204" pitchFamily="34" charset="0"/>
              </a:rPr>
              <a:t>routing</a:t>
            </a:r>
            <a:r>
              <a:rPr lang="es-MX" dirty="0">
                <a:solidFill>
                  <a:schemeClr val="bg1"/>
                </a:solidFill>
                <a:latin typeface="Arial" panose="020B0604020202020204" pitchFamily="34" charset="0"/>
                <a:cs typeface="Arial" panose="020B0604020202020204" pitchFamily="34" charset="0"/>
              </a:rPr>
              <a:t>).</a:t>
            </a:r>
          </a:p>
        </p:txBody>
      </p:sp>
      <p:pic>
        <p:nvPicPr>
          <p:cNvPr id="21506" name="Picture 2" descr="4.5.2 Laboratorio: Implementar inter-VLAN routing Respuestas">
            <a:extLst>
              <a:ext uri="{FF2B5EF4-FFF2-40B4-BE49-F238E27FC236}">
                <a16:creationId xmlns:a16="http://schemas.microsoft.com/office/drawing/2014/main" id="{663B5D43-82EE-3B1B-6A3F-4CBFB1023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180" y="3625804"/>
            <a:ext cx="3219564" cy="1320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5" name="Rectángulo 4">
            <a:extLst>
              <a:ext uri="{FF2B5EF4-FFF2-40B4-BE49-F238E27FC236}">
                <a16:creationId xmlns:a16="http://schemas.microsoft.com/office/drawing/2014/main" id="{188B9F2E-35CA-4939-8AB0-A6D1AF4E2542}"/>
              </a:ext>
            </a:extLst>
          </p:cNvPr>
          <p:cNvSpPr/>
          <p:nvPr/>
        </p:nvSpPr>
        <p:spPr>
          <a:xfrm>
            <a:off x="373116" y="1725514"/>
            <a:ext cx="8429507" cy="523220"/>
          </a:xfrm>
          <a:prstGeom prst="rect">
            <a:avLst/>
          </a:prstGeom>
        </p:spPr>
        <p:txBody>
          <a:bodyPr wrap="square">
            <a:spAutoFit/>
          </a:bodyPr>
          <a:lstStyle/>
          <a:p>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El enrutamiento entre VLAN tradicional requiere de interfaces físicas múltiples en el enrutador y en 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switch</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Sin embargo, no todas las configuraciones del enrutamiento entre VLAN requieren de interfaces físicas múltiples.</a:t>
            </a:r>
            <a:endParaRPr lang="es-MX" dirty="0">
              <a:solidFill>
                <a:schemeClr val="bg1"/>
              </a:solidFill>
            </a:endParaRPr>
          </a:p>
        </p:txBody>
      </p:sp>
      <p:sp>
        <p:nvSpPr>
          <p:cNvPr id="7" name="Rectángulo 6">
            <a:extLst>
              <a:ext uri="{FF2B5EF4-FFF2-40B4-BE49-F238E27FC236}">
                <a16:creationId xmlns:a16="http://schemas.microsoft.com/office/drawing/2014/main" id="{43F6BBB4-FB51-47A4-93A7-3AD1E8385059}"/>
              </a:ext>
            </a:extLst>
          </p:cNvPr>
          <p:cNvSpPr/>
          <p:nvPr/>
        </p:nvSpPr>
        <p:spPr>
          <a:xfrm>
            <a:off x="373116" y="2741683"/>
            <a:ext cx="6738182" cy="1918474"/>
          </a:xfrm>
          <a:prstGeom prst="rect">
            <a:avLst/>
          </a:prstGeom>
        </p:spPr>
        <p:txBody>
          <a:bodyPr wrap="square">
            <a:spAutoFit/>
          </a:bodyPr>
          <a:lstStyle/>
          <a:p>
            <a:pPr algn="just">
              <a:spcAft>
                <a:spcPts val="800"/>
              </a:spcAft>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Hay tres opciones de Enrutamiento inter-VLAN:</a:t>
            </a:r>
          </a:p>
          <a:p>
            <a:pPr marL="285750" lvl="0" indent="-285750" algn="just">
              <a:buClr>
                <a:schemeClr val="bg1"/>
              </a:buClr>
              <a:buFont typeface="Arial" panose="020B0604020202020204" pitchFamily="34" charset="0"/>
              <a:buChar char="•"/>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Inter-VLAN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Routing</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heredado: Esta es una solución antigua. No escala bien</a:t>
            </a:r>
          </a:p>
          <a:p>
            <a:pPr marL="285750" lvl="0" indent="-285750" algn="just">
              <a:buClr>
                <a:schemeClr val="bg1"/>
              </a:buClr>
              <a:buFont typeface="Arial" panose="020B0604020202020204" pitchFamily="34" charset="0"/>
              <a:buChar char="•"/>
            </a:pPr>
            <a:endParaRPr lang="es-MX"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285750" lvl="0" indent="-285750" algn="just">
              <a:buClr>
                <a:schemeClr val="bg1"/>
              </a:buClr>
              <a:buFont typeface="Arial" panose="020B0604020202020204" pitchFamily="34" charset="0"/>
              <a:buChar char="•"/>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Router-</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on</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-a-</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stick</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Esta es una solución aceptable para una red pequeña y mediana.</a:t>
            </a:r>
          </a:p>
          <a:p>
            <a:pPr marL="285750" lvl="0" indent="-285750" algn="just">
              <a:buClr>
                <a:schemeClr val="bg1"/>
              </a:buClr>
              <a:buFont typeface="Arial" panose="020B0604020202020204" pitchFamily="34" charset="0"/>
              <a:buChar char="•"/>
            </a:pPr>
            <a:endParaRPr lang="es-MX"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285750" lvl="0" indent="-285750" algn="just">
              <a:spcAft>
                <a:spcPts val="800"/>
              </a:spcAft>
              <a:buClr>
                <a:schemeClr val="bg1"/>
              </a:buClr>
              <a:buFont typeface="Arial" panose="020B0604020202020204" pitchFamily="34" charset="0"/>
              <a:buChar char="•"/>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Switch de capa 3 con interfaces virtuales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SVIs</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Esta es la solución más escalable para organizaciones medianas y grandes.</a:t>
            </a:r>
          </a:p>
        </p:txBody>
      </p:sp>
    </p:spTree>
    <p:extLst>
      <p:ext uri="{BB962C8B-B14F-4D97-AF65-F5344CB8AC3E}">
        <p14:creationId xmlns:p14="http://schemas.microsoft.com/office/powerpoint/2010/main" val="3952888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Rectángulo 2">
            <a:extLst>
              <a:ext uri="{FF2B5EF4-FFF2-40B4-BE49-F238E27FC236}">
                <a16:creationId xmlns:a16="http://schemas.microsoft.com/office/drawing/2014/main" id="{1B9B7BE7-A286-4338-8D02-6DD61C765D07}"/>
              </a:ext>
            </a:extLst>
          </p:cNvPr>
          <p:cNvSpPr/>
          <p:nvPr/>
        </p:nvSpPr>
        <p:spPr>
          <a:xfrm>
            <a:off x="236272" y="1725044"/>
            <a:ext cx="3736638" cy="1703030"/>
          </a:xfrm>
          <a:prstGeom prst="rect">
            <a:avLst/>
          </a:prstGeom>
        </p:spPr>
        <p:txBody>
          <a:bodyPr wrap="square">
            <a:spAutoFit/>
          </a:bodyPr>
          <a:lstStyle/>
          <a:p>
            <a:pPr lvl="0" algn="just">
              <a:spcAft>
                <a:spcPts val="800"/>
              </a:spcAft>
              <a:buClr>
                <a:schemeClr val="bg1"/>
              </a:buClr>
            </a:pPr>
            <a:r>
              <a:rPr lang="es-MX" b="1" dirty="0">
                <a:solidFill>
                  <a:schemeClr val="bg1"/>
                </a:solidFill>
                <a:latin typeface="Calibri" panose="020F0502020204030204" pitchFamily="34" charset="0"/>
                <a:ea typeface="Calibri" panose="020F0502020204030204" pitchFamily="34" charset="0"/>
                <a:cs typeface="Times New Roman" panose="02020603050405020304" pitchFamily="18" charset="0"/>
              </a:rPr>
              <a:t>1. Enrutamiento Inter-VLAN Heredado</a:t>
            </a:r>
            <a:endPar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Se basó en el uso de un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router</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con múltiples interfaces Ethernet. Cada interfaz del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router</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conectada a un puerto del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switch</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en diferentes VLAN. Las interfaces del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router</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sirven como puertas de enlace predeterminada para los hosts locales en la subred de la VLAN.</a:t>
            </a:r>
          </a:p>
        </p:txBody>
      </p:sp>
      <p:sp>
        <p:nvSpPr>
          <p:cNvPr id="4" name="Rectángulo 3">
            <a:extLst>
              <a:ext uri="{FF2B5EF4-FFF2-40B4-BE49-F238E27FC236}">
                <a16:creationId xmlns:a16="http://schemas.microsoft.com/office/drawing/2014/main" id="{ED5B39B0-7FE7-4665-AA7D-5A2FBAFD748D}"/>
              </a:ext>
            </a:extLst>
          </p:cNvPr>
          <p:cNvSpPr/>
          <p:nvPr/>
        </p:nvSpPr>
        <p:spPr>
          <a:xfrm>
            <a:off x="5278309" y="4198839"/>
            <a:ext cx="3476625" cy="707886"/>
          </a:xfrm>
          <a:prstGeom prst="rect">
            <a:avLst/>
          </a:prstGeom>
        </p:spPr>
        <p:txBody>
          <a:bodyPr wrap="square">
            <a:spAutoFit/>
          </a:bodyPr>
          <a:lstStyle/>
          <a:p>
            <a:pPr>
              <a:spcAft>
                <a:spcPts val="800"/>
              </a:spcAft>
            </a:pPr>
            <a:r>
              <a:rPr lang="es-MX" sz="800" dirty="0">
                <a:solidFill>
                  <a:schemeClr val="bg1"/>
                </a:solidFill>
                <a:latin typeface="Calibri" panose="020F0502020204030204" pitchFamily="34" charset="0"/>
                <a:ea typeface="Calibri" panose="020F0502020204030204" pitchFamily="34" charset="0"/>
                <a:cs typeface="Times New Roman" panose="02020603050405020304" pitchFamily="18" charset="0"/>
              </a:rPr>
              <a:t>Cuando PC1 envía un paquete a PC2 en otra red, lo reenvía a su puerta de enlace predeterminada 192.168.10.1. R1 recibe el paquete en su interfaz G0/0/0 y examina la dirección de destino del paquete. R1 luego enruta el paquete hacia fuera de su interfaz G0/0/1 al puerto F0/12 en la VLAN 20 en S1. Finalmente, S1 reenvía la trama a PC2.</a:t>
            </a:r>
          </a:p>
        </p:txBody>
      </p:sp>
      <p:pic>
        <p:nvPicPr>
          <p:cNvPr id="8" name="Imagen 7">
            <a:extLst>
              <a:ext uri="{FF2B5EF4-FFF2-40B4-BE49-F238E27FC236}">
                <a16:creationId xmlns:a16="http://schemas.microsoft.com/office/drawing/2014/main" id="{8F2A4CEA-379E-46BD-A824-E0568AEE1280}"/>
              </a:ext>
            </a:extLst>
          </p:cNvPr>
          <p:cNvPicPr/>
          <p:nvPr/>
        </p:nvPicPr>
        <p:blipFill rotWithShape="1">
          <a:blip r:embed="rId3"/>
          <a:srcRect l="19075" t="26329" r="37965" b="10380"/>
          <a:stretch/>
        </p:blipFill>
        <p:spPr bwMode="auto">
          <a:xfrm>
            <a:off x="5278309" y="1319114"/>
            <a:ext cx="3476625" cy="287972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6417C98-ED65-43B7-A49F-442AA0AAA63B}"/>
              </a:ext>
            </a:extLst>
          </p:cNvPr>
          <p:cNvSpPr/>
          <p:nvPr/>
        </p:nvSpPr>
        <p:spPr>
          <a:xfrm>
            <a:off x="114716" y="4075728"/>
            <a:ext cx="4816861" cy="954107"/>
          </a:xfrm>
          <a:prstGeom prst="rect">
            <a:avLst/>
          </a:prstGeom>
        </p:spPr>
        <p:txBody>
          <a:bodyPr wrap="square">
            <a:spAutoFit/>
          </a:bodyPr>
          <a:lstStyle/>
          <a:p>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El enrutamiento entre VLAN heredado usando interfaces físicas funciona, pero tiene una limitación significativa. No es razonablemente escalable porque los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routers</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tienen un número limitado de interfaces físicas.</a:t>
            </a:r>
            <a:endParaRPr lang="es-MX"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61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Rectángulo 2">
            <a:extLst>
              <a:ext uri="{FF2B5EF4-FFF2-40B4-BE49-F238E27FC236}">
                <a16:creationId xmlns:a16="http://schemas.microsoft.com/office/drawing/2014/main" id="{1B9B7BE7-A286-4338-8D02-6DD61C765D07}"/>
              </a:ext>
            </a:extLst>
          </p:cNvPr>
          <p:cNvSpPr/>
          <p:nvPr/>
        </p:nvSpPr>
        <p:spPr>
          <a:xfrm>
            <a:off x="288824" y="1921912"/>
            <a:ext cx="3736638" cy="2246769"/>
          </a:xfrm>
          <a:prstGeom prst="rect">
            <a:avLst/>
          </a:prstGeom>
        </p:spPr>
        <p:txBody>
          <a:bodyPr wrap="square">
            <a:spAutoFit/>
          </a:bodyPr>
          <a:lstStyle/>
          <a:p>
            <a:pPr lvl="0"/>
            <a:r>
              <a:rPr lang="en-US" b="1" dirty="0">
                <a:solidFill>
                  <a:schemeClr val="bg1"/>
                </a:solidFill>
              </a:rPr>
              <a:t> 2. </a:t>
            </a:r>
            <a:r>
              <a:rPr lang="en-US" b="1" dirty="0" err="1">
                <a:solidFill>
                  <a:schemeClr val="bg1"/>
                </a:solidFill>
              </a:rPr>
              <a:t>Enrutamiento</a:t>
            </a:r>
            <a:r>
              <a:rPr lang="en-US" b="1" dirty="0">
                <a:solidFill>
                  <a:schemeClr val="bg1"/>
                </a:solidFill>
              </a:rPr>
              <a:t> Inter-VLAN Router-on-a-Stick</a:t>
            </a:r>
            <a:endParaRPr lang="es-MX" dirty="0">
              <a:solidFill>
                <a:schemeClr val="bg1"/>
              </a:solidFill>
            </a:endParaRPr>
          </a:p>
          <a:p>
            <a:r>
              <a:rPr lang="es-MX" dirty="0">
                <a:solidFill>
                  <a:schemeClr val="bg1"/>
                </a:solidFill>
              </a:rPr>
              <a:t>Supera la limitación del método de enrutamiento inter-VLAN heredado. Solo requiere una interfaz Ethernet física para enrutar el tráfico entre varias VLAN de una red.</a:t>
            </a:r>
          </a:p>
          <a:p>
            <a:pPr algn="just">
              <a:spcAft>
                <a:spcPts val="800"/>
              </a:spcAft>
              <a:buClr>
                <a:schemeClr val="bg1"/>
              </a:buClr>
            </a:pPr>
            <a:r>
              <a:rPr lang="es-MX" dirty="0">
                <a:solidFill>
                  <a:schemeClr val="bg1"/>
                </a:solidFill>
              </a:rPr>
              <a:t>Es un tipo de configuración de </a:t>
            </a:r>
            <a:r>
              <a:rPr lang="es-MX" dirty="0" err="1">
                <a:solidFill>
                  <a:schemeClr val="bg1"/>
                </a:solidFill>
              </a:rPr>
              <a:t>router</a:t>
            </a:r>
            <a:r>
              <a:rPr lang="es-MX" dirty="0">
                <a:solidFill>
                  <a:schemeClr val="bg1"/>
                </a:solidFill>
              </a:rPr>
              <a:t> en la cual una interfaz física única enruta el tráfico entre múltiples VLAN en una red. </a:t>
            </a:r>
          </a:p>
        </p:txBody>
      </p:sp>
      <p:pic>
        <p:nvPicPr>
          <p:cNvPr id="12" name="Imagen 11">
            <a:extLst>
              <a:ext uri="{FF2B5EF4-FFF2-40B4-BE49-F238E27FC236}">
                <a16:creationId xmlns:a16="http://schemas.microsoft.com/office/drawing/2014/main" id="{A27FA951-822D-4791-AFEB-71BB93B1F4FE}"/>
              </a:ext>
            </a:extLst>
          </p:cNvPr>
          <p:cNvPicPr>
            <a:picLocks noChangeAspect="1"/>
          </p:cNvPicPr>
          <p:nvPr/>
        </p:nvPicPr>
        <p:blipFill>
          <a:blip r:embed="rId3"/>
          <a:stretch>
            <a:fillRect/>
          </a:stretch>
        </p:blipFill>
        <p:spPr>
          <a:xfrm>
            <a:off x="4941190" y="1591504"/>
            <a:ext cx="3813743" cy="2403117"/>
          </a:xfrm>
          <a:prstGeom prst="rect">
            <a:avLst/>
          </a:prstGeom>
        </p:spPr>
      </p:pic>
      <p:sp>
        <p:nvSpPr>
          <p:cNvPr id="13" name="Rectángulo 12">
            <a:extLst>
              <a:ext uri="{FF2B5EF4-FFF2-40B4-BE49-F238E27FC236}">
                <a16:creationId xmlns:a16="http://schemas.microsoft.com/office/drawing/2014/main" id="{7DB8CCF6-8DA3-4139-81B1-CE0CE85D4F35}"/>
              </a:ext>
            </a:extLst>
          </p:cNvPr>
          <p:cNvSpPr/>
          <p:nvPr/>
        </p:nvSpPr>
        <p:spPr>
          <a:xfrm>
            <a:off x="4941189" y="3994621"/>
            <a:ext cx="3813743" cy="992836"/>
          </a:xfrm>
          <a:prstGeom prst="rect">
            <a:avLst/>
          </a:prstGeom>
        </p:spPr>
        <p:txBody>
          <a:bodyPr wrap="square">
            <a:spAutoFit/>
          </a:bodyPr>
          <a:lstStyle/>
          <a:p>
            <a:pPr>
              <a:lnSpc>
                <a:spcPct val="150000"/>
              </a:lnSpc>
              <a:spcAft>
                <a:spcPts val="800"/>
              </a:spcAft>
            </a:pPr>
            <a:r>
              <a:rPr lang="es-MX" sz="800" dirty="0">
                <a:solidFill>
                  <a:schemeClr val="bg1"/>
                </a:solidFill>
                <a:latin typeface="Arial" panose="020B0604020202020204" pitchFamily="34" charset="0"/>
                <a:ea typeface="Calibri" panose="020F0502020204030204" pitchFamily="34" charset="0"/>
                <a:cs typeface="Arial" panose="020B0604020202020204" pitchFamily="34" charset="0"/>
              </a:rPr>
              <a:t>Como se ve en la animación, PC1 en la VLAN 10 se comunica con PC3 en la VLAN 30. El </a:t>
            </a:r>
            <a:r>
              <a:rPr lang="es-MX" sz="800" dirty="0" err="1">
                <a:solidFill>
                  <a:schemeClr val="bg1"/>
                </a:solidFill>
                <a:latin typeface="Arial" panose="020B0604020202020204" pitchFamily="34" charset="0"/>
                <a:ea typeface="Calibri" panose="020F0502020204030204" pitchFamily="34" charset="0"/>
                <a:cs typeface="Arial" panose="020B0604020202020204" pitchFamily="34" charset="0"/>
              </a:rPr>
              <a:t>router</a:t>
            </a:r>
            <a:r>
              <a:rPr lang="es-MX" sz="800" dirty="0">
                <a:solidFill>
                  <a:schemeClr val="bg1"/>
                </a:solidFill>
                <a:latin typeface="Arial" panose="020B0604020202020204" pitchFamily="34" charset="0"/>
                <a:ea typeface="Calibri" panose="020F0502020204030204" pitchFamily="34" charset="0"/>
                <a:cs typeface="Arial" panose="020B0604020202020204" pitchFamily="34" charset="0"/>
              </a:rPr>
              <a:t> R1 acepta el tráfico de unidifusión etiquetado en la VLAN 10 y lo enruta a la VLAN 30 mediante sus subinterfaces configuradas. El </a:t>
            </a:r>
            <a:r>
              <a:rPr lang="es-MX" sz="800" dirty="0" err="1">
                <a:solidFill>
                  <a:schemeClr val="bg1"/>
                </a:solidFill>
                <a:latin typeface="Arial" panose="020B0604020202020204" pitchFamily="34" charset="0"/>
                <a:ea typeface="Calibri" panose="020F0502020204030204" pitchFamily="34" charset="0"/>
                <a:cs typeface="Arial" panose="020B0604020202020204" pitchFamily="34" charset="0"/>
              </a:rPr>
              <a:t>switch</a:t>
            </a:r>
            <a:r>
              <a:rPr lang="es-MX" sz="800" dirty="0">
                <a:solidFill>
                  <a:schemeClr val="bg1"/>
                </a:solidFill>
                <a:latin typeface="Arial" panose="020B0604020202020204" pitchFamily="34" charset="0"/>
                <a:ea typeface="Calibri" panose="020F0502020204030204" pitchFamily="34" charset="0"/>
                <a:cs typeface="Arial" panose="020B0604020202020204" pitchFamily="34" charset="0"/>
              </a:rPr>
              <a:t> S2 elimina la etiqueta de la VLAN de la trama de unidifusión y reenvía la trama a PC3 en el puerto F0/23.</a:t>
            </a:r>
          </a:p>
        </p:txBody>
      </p:sp>
    </p:spTree>
    <p:extLst>
      <p:ext uri="{BB962C8B-B14F-4D97-AF65-F5344CB8AC3E}">
        <p14:creationId xmlns:p14="http://schemas.microsoft.com/office/powerpoint/2010/main" val="95096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 name="CuadroTexto 2">
            <a:extLst>
              <a:ext uri="{FF2B5EF4-FFF2-40B4-BE49-F238E27FC236}">
                <a16:creationId xmlns:a16="http://schemas.microsoft.com/office/drawing/2014/main" id="{7F5300C4-83B5-917B-11B6-B7162D592674}"/>
              </a:ext>
            </a:extLst>
          </p:cNvPr>
          <p:cNvSpPr txBox="1"/>
          <p:nvPr/>
        </p:nvSpPr>
        <p:spPr>
          <a:xfrm>
            <a:off x="701749" y="2379184"/>
            <a:ext cx="4572000" cy="1323439"/>
          </a:xfrm>
          <a:prstGeom prst="rect">
            <a:avLst/>
          </a:prstGeom>
          <a:noFill/>
        </p:spPr>
        <p:txBody>
          <a:bodyPr wrap="square">
            <a:spAutoFit/>
          </a:bodyPr>
          <a:lstStyle/>
          <a:p>
            <a:r>
              <a:rPr lang="es-MX" sz="2000" b="1" dirty="0">
                <a:solidFill>
                  <a:schemeClr val="bg1"/>
                </a:solidFill>
              </a:rPr>
              <a:t>Segmentación: </a:t>
            </a:r>
            <a:r>
              <a:rPr lang="es-MX" sz="2000" dirty="0">
                <a:solidFill>
                  <a:schemeClr val="bg1"/>
                </a:solidFill>
              </a:rPr>
              <a:t>Las VLAN nos permite segmentar todos los equipos en diferentes subredes, a cada subred le asignaremos una VLAN diferente</a:t>
            </a:r>
          </a:p>
        </p:txBody>
      </p:sp>
      <p:pic>
        <p:nvPicPr>
          <p:cNvPr id="4098" name="Picture 2" descr="La importancia de las redes virtuales, VLANs, para segmentar el tráfico">
            <a:extLst>
              <a:ext uri="{FF2B5EF4-FFF2-40B4-BE49-F238E27FC236}">
                <a16:creationId xmlns:a16="http://schemas.microsoft.com/office/drawing/2014/main" id="{6C9D9721-4D39-300B-5752-B22527ED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133" y="1647040"/>
            <a:ext cx="2654400" cy="278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767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Rectángulo 2">
            <a:extLst>
              <a:ext uri="{FF2B5EF4-FFF2-40B4-BE49-F238E27FC236}">
                <a16:creationId xmlns:a16="http://schemas.microsoft.com/office/drawing/2014/main" id="{1B9B7BE7-A286-4338-8D02-6DD61C765D07}"/>
              </a:ext>
            </a:extLst>
          </p:cNvPr>
          <p:cNvSpPr/>
          <p:nvPr/>
        </p:nvSpPr>
        <p:spPr>
          <a:xfrm>
            <a:off x="493986" y="1771531"/>
            <a:ext cx="3736638" cy="1600438"/>
          </a:xfrm>
          <a:prstGeom prst="rect">
            <a:avLst/>
          </a:prstGeom>
        </p:spPr>
        <p:txBody>
          <a:bodyPr wrap="square">
            <a:spAutoFit/>
          </a:bodyPr>
          <a:lstStyle/>
          <a:p>
            <a:pPr lvl="0"/>
            <a:r>
              <a:rPr lang="es-MX" b="1" dirty="0">
                <a:solidFill>
                  <a:schemeClr val="bg1"/>
                </a:solidFill>
              </a:rPr>
              <a:t>3. Enrutamiento Inter-VLAN en Switch Capa 3</a:t>
            </a:r>
            <a:endParaRPr lang="es-MX" dirty="0">
              <a:solidFill>
                <a:schemeClr val="bg1"/>
              </a:solidFill>
            </a:endParaRPr>
          </a:p>
          <a:p>
            <a:r>
              <a:rPr lang="es-MX" dirty="0">
                <a:solidFill>
                  <a:schemeClr val="bg1"/>
                </a:solidFill>
              </a:rPr>
              <a:t>El método moderno para realizar inter-VLAN </a:t>
            </a:r>
            <a:r>
              <a:rPr lang="es-MX" dirty="0" err="1">
                <a:solidFill>
                  <a:schemeClr val="bg1"/>
                </a:solidFill>
              </a:rPr>
              <a:t>routing</a:t>
            </a:r>
            <a:r>
              <a:rPr lang="es-MX" dirty="0">
                <a:solidFill>
                  <a:schemeClr val="bg1"/>
                </a:solidFill>
              </a:rPr>
              <a:t> es utilizar </a:t>
            </a:r>
            <a:r>
              <a:rPr lang="es-MX" dirty="0" err="1">
                <a:solidFill>
                  <a:schemeClr val="bg1"/>
                </a:solidFill>
              </a:rPr>
              <a:t>switches</a:t>
            </a:r>
            <a:r>
              <a:rPr lang="es-MX" dirty="0">
                <a:solidFill>
                  <a:schemeClr val="bg1"/>
                </a:solidFill>
              </a:rPr>
              <a:t> de capa 3 e interfaces virtuales del </a:t>
            </a:r>
            <a:r>
              <a:rPr lang="es-MX" dirty="0" err="1">
                <a:solidFill>
                  <a:schemeClr val="bg1"/>
                </a:solidFill>
              </a:rPr>
              <a:t>switch</a:t>
            </a:r>
            <a:r>
              <a:rPr lang="es-MX" dirty="0">
                <a:solidFill>
                  <a:schemeClr val="bg1"/>
                </a:solidFill>
              </a:rPr>
              <a:t> (SVI). Una SVI es una interfaz virtual configurada en un </a:t>
            </a:r>
            <a:r>
              <a:rPr lang="es-MX" dirty="0" err="1">
                <a:solidFill>
                  <a:schemeClr val="bg1"/>
                </a:solidFill>
              </a:rPr>
              <a:t>switch</a:t>
            </a:r>
            <a:r>
              <a:rPr lang="es-MX" dirty="0">
                <a:solidFill>
                  <a:schemeClr val="bg1"/>
                </a:solidFill>
              </a:rPr>
              <a:t> de capa 3.</a:t>
            </a:r>
          </a:p>
        </p:txBody>
      </p:sp>
      <p:pic>
        <p:nvPicPr>
          <p:cNvPr id="7" name="Imagen 6">
            <a:extLst>
              <a:ext uri="{FF2B5EF4-FFF2-40B4-BE49-F238E27FC236}">
                <a16:creationId xmlns:a16="http://schemas.microsoft.com/office/drawing/2014/main" id="{F8B1E51C-37EF-4961-8DF6-5789EA158192}"/>
              </a:ext>
            </a:extLst>
          </p:cNvPr>
          <p:cNvPicPr/>
          <p:nvPr/>
        </p:nvPicPr>
        <p:blipFill rotWithShape="1">
          <a:blip r:embed="rId3"/>
          <a:srcRect l="19074" t="28607" r="37797" b="7595"/>
          <a:stretch/>
        </p:blipFill>
        <p:spPr bwMode="auto">
          <a:xfrm>
            <a:off x="5218366" y="1494109"/>
            <a:ext cx="2596515" cy="2159635"/>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24157116-D23B-4EE0-BAB0-EE981ABCDC5F}"/>
              </a:ext>
            </a:extLst>
          </p:cNvPr>
          <p:cNvSpPr/>
          <p:nvPr/>
        </p:nvSpPr>
        <p:spPr>
          <a:xfrm>
            <a:off x="4230624" y="3888993"/>
            <a:ext cx="4572000" cy="1169551"/>
          </a:xfrm>
          <a:prstGeom prst="rect">
            <a:avLst/>
          </a:prstGeom>
        </p:spPr>
        <p:txBody>
          <a:bodyPr>
            <a:spAutoFit/>
          </a:bodyPr>
          <a:lstStyle/>
          <a:p>
            <a:pPr>
              <a:spcAft>
                <a:spcPts val="800"/>
              </a:spcAft>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Aunque es virtual, el SVI realiza las mismas funciones para la VLAN que lo haría una interfaz de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router</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Específicamente, proporciona el procesamiento de Capa 3 para los paquetes que se envían hacia o desde todos los puertos de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switch</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asociados con esa VLAN.</a:t>
            </a:r>
          </a:p>
        </p:txBody>
      </p:sp>
    </p:spTree>
    <p:extLst>
      <p:ext uri="{BB962C8B-B14F-4D97-AF65-F5344CB8AC3E}">
        <p14:creationId xmlns:p14="http://schemas.microsoft.com/office/powerpoint/2010/main" val="140670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pic>
        <p:nvPicPr>
          <p:cNvPr id="8" name="Imagen 7">
            <a:extLst>
              <a:ext uri="{FF2B5EF4-FFF2-40B4-BE49-F238E27FC236}">
                <a16:creationId xmlns:a16="http://schemas.microsoft.com/office/drawing/2014/main" id="{C0B09413-2CB7-4E88-8C12-AAB84B5C0D7F}"/>
              </a:ext>
            </a:extLst>
          </p:cNvPr>
          <p:cNvPicPr>
            <a:picLocks noChangeAspect="1"/>
          </p:cNvPicPr>
          <p:nvPr/>
        </p:nvPicPr>
        <p:blipFill>
          <a:blip r:embed="rId3"/>
          <a:stretch>
            <a:fillRect/>
          </a:stretch>
        </p:blipFill>
        <p:spPr>
          <a:xfrm>
            <a:off x="4372303" y="1838444"/>
            <a:ext cx="4108281" cy="2734534"/>
          </a:xfrm>
          <a:prstGeom prst="rect">
            <a:avLst/>
          </a:prstGeom>
        </p:spPr>
      </p:pic>
      <p:sp>
        <p:nvSpPr>
          <p:cNvPr id="9" name="Rectángulo 8">
            <a:extLst>
              <a:ext uri="{FF2B5EF4-FFF2-40B4-BE49-F238E27FC236}">
                <a16:creationId xmlns:a16="http://schemas.microsoft.com/office/drawing/2014/main" id="{3A5E2C3B-24D0-4DFB-BB66-2CF98BB0FECE}"/>
              </a:ext>
            </a:extLst>
          </p:cNvPr>
          <p:cNvSpPr/>
          <p:nvPr/>
        </p:nvSpPr>
        <p:spPr>
          <a:xfrm>
            <a:off x="285986" y="2417763"/>
            <a:ext cx="3592331" cy="1384995"/>
          </a:xfrm>
          <a:prstGeom prst="rect">
            <a:avLst/>
          </a:prstGeom>
        </p:spPr>
        <p:txBody>
          <a:bodyPr wrap="square">
            <a:spAutoFit/>
          </a:bodyPr>
          <a:lstStyle/>
          <a:p>
            <a:r>
              <a:rPr lang="es-ES" dirty="0">
                <a:solidFill>
                  <a:schemeClr val="bg1"/>
                </a:solidFill>
                <a:latin typeface="Arial" panose="020B0604020202020204" pitchFamily="34" charset="0"/>
                <a:cs typeface="Arial" panose="020B0604020202020204" pitchFamily="34" charset="0"/>
              </a:rPr>
              <a:t>CAPA 3: NIVEL DE RED.</a:t>
            </a:r>
          </a:p>
          <a:p>
            <a:r>
              <a:rPr lang="es-ES" dirty="0">
                <a:solidFill>
                  <a:schemeClr val="bg1"/>
                </a:solidFill>
                <a:latin typeface="Arial" panose="020B0604020202020204" pitchFamily="34" charset="0"/>
                <a:cs typeface="Arial" panose="020B0604020202020204" pitchFamily="34" charset="0"/>
              </a:rPr>
              <a:t>La capa de red es una capa compleja que proporciona conectividad y selección de ruta entre dos sistemas de hosts que pueden estar ubicados en redes geográficamente distintas. </a:t>
            </a:r>
            <a:endParaRPr lang="es-MX"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0849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graphicFrame>
        <p:nvGraphicFramePr>
          <p:cNvPr id="3" name="Tabla 3">
            <a:extLst>
              <a:ext uri="{FF2B5EF4-FFF2-40B4-BE49-F238E27FC236}">
                <a16:creationId xmlns:a16="http://schemas.microsoft.com/office/drawing/2014/main" id="{B577969B-E6D2-4C78-B777-A7763231F407}"/>
              </a:ext>
            </a:extLst>
          </p:cNvPr>
          <p:cNvGraphicFramePr>
            <a:graphicFrameLocks noGrp="1"/>
          </p:cNvGraphicFramePr>
          <p:nvPr>
            <p:extLst>
              <p:ext uri="{D42A27DB-BD31-4B8C-83A1-F6EECF244321}">
                <p14:modId xmlns:p14="http://schemas.microsoft.com/office/powerpoint/2010/main" val="2237367255"/>
              </p:ext>
            </p:extLst>
          </p:nvPr>
        </p:nvGraphicFramePr>
        <p:xfrm>
          <a:off x="692419" y="1558291"/>
          <a:ext cx="7788165" cy="3388360"/>
        </p:xfrm>
        <a:graphic>
          <a:graphicData uri="http://schemas.openxmlformats.org/drawingml/2006/table">
            <a:tbl>
              <a:tblPr firstRow="1" bandRow="1">
                <a:tableStyleId>{D113A9D2-9D6B-4929-AA2D-F23B5EE8CBE7}</a:tableStyleId>
              </a:tblPr>
              <a:tblGrid>
                <a:gridCol w="2596055">
                  <a:extLst>
                    <a:ext uri="{9D8B030D-6E8A-4147-A177-3AD203B41FA5}">
                      <a16:colId xmlns:a16="http://schemas.microsoft.com/office/drawing/2014/main" val="51677635"/>
                    </a:ext>
                  </a:extLst>
                </a:gridCol>
                <a:gridCol w="2596055">
                  <a:extLst>
                    <a:ext uri="{9D8B030D-6E8A-4147-A177-3AD203B41FA5}">
                      <a16:colId xmlns:a16="http://schemas.microsoft.com/office/drawing/2014/main" val="3308177744"/>
                    </a:ext>
                  </a:extLst>
                </a:gridCol>
                <a:gridCol w="2596055">
                  <a:extLst>
                    <a:ext uri="{9D8B030D-6E8A-4147-A177-3AD203B41FA5}">
                      <a16:colId xmlns:a16="http://schemas.microsoft.com/office/drawing/2014/main" val="4196062163"/>
                    </a:ext>
                  </a:extLst>
                </a:gridCol>
              </a:tblGrid>
              <a:tr h="370840">
                <a:tc>
                  <a:txBody>
                    <a:bodyPr/>
                    <a:lstStyle/>
                    <a:p>
                      <a:r>
                        <a:rPr lang="en-US" dirty="0"/>
                        <a:t>MÉTODO ANTIGUO</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ROUTER-ON-STICK</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SWITCH CAPA 3</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7392264"/>
                  </a:ext>
                </a:extLst>
              </a:tr>
              <a:tr h="370840">
                <a:tc>
                  <a:txBody>
                    <a:bodyPr/>
                    <a:lstStyle/>
                    <a:p>
                      <a:r>
                        <a:rPr lang="en-US" dirty="0">
                          <a:solidFill>
                            <a:schemeClr val="tx1"/>
                          </a:solidFill>
                        </a:rPr>
                        <a:t>Una </a:t>
                      </a:r>
                      <a:r>
                        <a:rPr lang="en-US" dirty="0" err="1">
                          <a:solidFill>
                            <a:schemeClr val="tx1"/>
                          </a:solidFill>
                        </a:rPr>
                        <a:t>interfaz</a:t>
                      </a:r>
                      <a:r>
                        <a:rPr lang="en-US" dirty="0">
                          <a:solidFill>
                            <a:schemeClr val="tx1"/>
                          </a:solidFill>
                        </a:rPr>
                        <a:t> por VLAN</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Una </a:t>
                      </a:r>
                      <a:r>
                        <a:rPr lang="en-US" dirty="0" err="1">
                          <a:solidFill>
                            <a:schemeClr val="tx1"/>
                          </a:solidFill>
                        </a:rPr>
                        <a:t>interfaz</a:t>
                      </a:r>
                      <a:r>
                        <a:rPr lang="en-US" dirty="0">
                          <a:solidFill>
                            <a:schemeClr val="tx1"/>
                          </a:solidFill>
                        </a:rPr>
                        <a:t> </a:t>
                      </a:r>
                      <a:r>
                        <a:rPr lang="en-US" dirty="0" err="1">
                          <a:solidFill>
                            <a:schemeClr val="tx1"/>
                          </a:solidFill>
                        </a:rPr>
                        <a:t>física</a:t>
                      </a:r>
                      <a:r>
                        <a:rPr lang="en-US" dirty="0">
                          <a:solidFill>
                            <a:schemeClr val="tx1"/>
                          </a:solidFill>
                        </a:rPr>
                        <a:t> para </a:t>
                      </a:r>
                      <a:r>
                        <a:rPr lang="en-US" dirty="0" err="1">
                          <a:solidFill>
                            <a:schemeClr val="tx1"/>
                          </a:solidFill>
                        </a:rPr>
                        <a:t>muchas</a:t>
                      </a:r>
                      <a:r>
                        <a:rPr lang="en-US" dirty="0">
                          <a:solidFill>
                            <a:schemeClr val="tx1"/>
                          </a:solidFill>
                        </a:rPr>
                        <a:t> VLAN</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Se </a:t>
                      </a:r>
                      <a:r>
                        <a:rPr lang="en-US" dirty="0" err="1">
                          <a:solidFill>
                            <a:schemeClr val="tx1"/>
                          </a:solidFill>
                        </a:rPr>
                        <a:t>minimizan</a:t>
                      </a:r>
                      <a:r>
                        <a:rPr lang="en-US" dirty="0">
                          <a:solidFill>
                            <a:schemeClr val="tx1"/>
                          </a:solidFill>
                        </a:rPr>
                        <a:t> </a:t>
                      </a:r>
                      <a:r>
                        <a:rPr lang="en-US" dirty="0" err="1">
                          <a:solidFill>
                            <a:schemeClr val="tx1"/>
                          </a:solidFill>
                        </a:rPr>
                        <a:t>fallas</a:t>
                      </a:r>
                      <a:r>
                        <a:rPr lang="en-US" dirty="0">
                          <a:solidFill>
                            <a:schemeClr val="tx1"/>
                          </a:solidFill>
                        </a:rPr>
                        <a:t> al </a:t>
                      </a:r>
                      <a:r>
                        <a:rPr lang="en-US" dirty="0" err="1">
                          <a:solidFill>
                            <a:schemeClr val="tx1"/>
                          </a:solidFill>
                        </a:rPr>
                        <a:t>reducir</a:t>
                      </a:r>
                      <a:r>
                        <a:rPr lang="en-US" dirty="0">
                          <a:solidFill>
                            <a:schemeClr val="tx1"/>
                          </a:solidFill>
                        </a:rPr>
                        <a:t> de dos a un solo </a:t>
                      </a:r>
                      <a:r>
                        <a:rPr lang="en-US" dirty="0" err="1">
                          <a:solidFill>
                            <a:schemeClr val="tx1"/>
                          </a:solidFill>
                        </a:rPr>
                        <a:t>equipo</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857132"/>
                  </a:ext>
                </a:extLst>
              </a:tr>
              <a:tr h="370840">
                <a:tc>
                  <a:txBody>
                    <a:bodyPr/>
                    <a:lstStyle/>
                    <a:p>
                      <a:r>
                        <a:rPr lang="en-US" dirty="0">
                          <a:solidFill>
                            <a:schemeClr val="tx1"/>
                          </a:solidFill>
                        </a:rPr>
                        <a:t>No </a:t>
                      </a:r>
                      <a:r>
                        <a:rPr lang="en-US" dirty="0" err="1">
                          <a:solidFill>
                            <a:schemeClr val="tx1"/>
                          </a:solidFill>
                        </a:rPr>
                        <a:t>existe</a:t>
                      </a:r>
                      <a:r>
                        <a:rPr lang="en-US" dirty="0">
                          <a:solidFill>
                            <a:schemeClr val="tx1"/>
                          </a:solidFill>
                        </a:rPr>
                        <a:t> </a:t>
                      </a:r>
                      <a:r>
                        <a:rPr lang="en-US" dirty="0" err="1">
                          <a:solidFill>
                            <a:schemeClr val="tx1"/>
                          </a:solidFill>
                        </a:rPr>
                        <a:t>contención</a:t>
                      </a:r>
                      <a:r>
                        <a:rPr lang="en-US" dirty="0">
                          <a:solidFill>
                            <a:schemeClr val="tx1"/>
                          </a:solidFill>
                        </a:rPr>
                        <a:t> de ancho de </a:t>
                      </a:r>
                      <a:r>
                        <a:rPr lang="en-US" dirty="0" err="1">
                          <a:solidFill>
                            <a:schemeClr val="tx1"/>
                          </a:solidFill>
                        </a:rPr>
                        <a:t>banda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Contención</a:t>
                      </a:r>
                      <a:r>
                        <a:rPr lang="en-US" dirty="0">
                          <a:solidFill>
                            <a:schemeClr val="tx1"/>
                          </a:solidFill>
                        </a:rPr>
                        <a:t> de ancho de </a:t>
                      </a:r>
                      <a:r>
                        <a:rPr lang="en-US" dirty="0" err="1">
                          <a:solidFill>
                            <a:schemeClr val="tx1"/>
                          </a:solidFill>
                        </a:rPr>
                        <a:t>banda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El </a:t>
                      </a:r>
                      <a:r>
                        <a:rPr lang="en-US" dirty="0" err="1">
                          <a:solidFill>
                            <a:schemeClr val="tx1"/>
                          </a:solidFill>
                        </a:rPr>
                        <a:t>proceso</a:t>
                      </a:r>
                      <a:r>
                        <a:rPr lang="en-US" dirty="0">
                          <a:solidFill>
                            <a:schemeClr val="tx1"/>
                          </a:solidFill>
                        </a:rPr>
                        <a:t> de </a:t>
                      </a:r>
                      <a:r>
                        <a:rPr lang="en-US" dirty="0" err="1">
                          <a:solidFill>
                            <a:schemeClr val="tx1"/>
                          </a:solidFill>
                        </a:rPr>
                        <a:t>enrutamiento</a:t>
                      </a:r>
                      <a:r>
                        <a:rPr lang="en-US" dirty="0">
                          <a:solidFill>
                            <a:schemeClr val="tx1"/>
                          </a:solidFill>
                        </a:rPr>
                        <a:t> es más </a:t>
                      </a:r>
                      <a:r>
                        <a:rPr lang="en-US" dirty="0" err="1">
                          <a:solidFill>
                            <a:schemeClr val="tx1"/>
                          </a:solidFill>
                        </a:rPr>
                        <a:t>rápido</a:t>
                      </a:r>
                      <a:r>
                        <a:rPr lang="en-US" dirty="0">
                          <a:solidFill>
                            <a:schemeClr val="tx1"/>
                          </a:solidFill>
                        </a:rPr>
                        <a:t>, </a:t>
                      </a:r>
                      <a:r>
                        <a:rPr lang="en-US" dirty="0" err="1">
                          <a:solidFill>
                            <a:schemeClr val="tx1"/>
                          </a:solidFill>
                        </a:rPr>
                        <a:t>ya</a:t>
                      </a:r>
                      <a:r>
                        <a:rPr lang="en-US" dirty="0">
                          <a:solidFill>
                            <a:schemeClr val="tx1"/>
                          </a:solidFill>
                        </a:rPr>
                        <a:t> que solo </a:t>
                      </a:r>
                      <a:r>
                        <a:rPr lang="en-US" dirty="0" err="1">
                          <a:solidFill>
                            <a:schemeClr val="tx1"/>
                          </a:solidFill>
                        </a:rPr>
                        <a:t>revisa</a:t>
                      </a:r>
                      <a:r>
                        <a:rPr lang="en-US" dirty="0">
                          <a:solidFill>
                            <a:schemeClr val="tx1"/>
                          </a:solidFill>
                        </a:rPr>
                        <a:t> una table</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9025"/>
                  </a:ext>
                </a:extLst>
              </a:tr>
              <a:tr h="370840">
                <a:tc>
                  <a:txBody>
                    <a:bodyPr/>
                    <a:lstStyle/>
                    <a:p>
                      <a:r>
                        <a:rPr lang="en-US" dirty="0" err="1">
                          <a:solidFill>
                            <a:schemeClr val="tx1"/>
                          </a:solidFill>
                        </a:rPr>
                        <a:t>Conectado</a:t>
                      </a:r>
                      <a:r>
                        <a:rPr lang="en-US" dirty="0">
                          <a:solidFill>
                            <a:schemeClr val="tx1"/>
                          </a:solidFill>
                        </a:rPr>
                        <a:t> para acceder al modo Puerto de switch</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Conectado</a:t>
                      </a:r>
                      <a:r>
                        <a:rPr lang="en-US" dirty="0">
                          <a:solidFill>
                            <a:schemeClr val="tx1"/>
                          </a:solidFill>
                        </a:rPr>
                        <a:t> para </a:t>
                      </a:r>
                      <a:r>
                        <a:rPr lang="en-US" dirty="0" err="1">
                          <a:solidFill>
                            <a:schemeClr val="tx1"/>
                          </a:solidFill>
                        </a:rPr>
                        <a:t>establecer</a:t>
                      </a:r>
                      <a:r>
                        <a:rPr lang="en-US" dirty="0">
                          <a:solidFill>
                            <a:schemeClr val="tx1"/>
                          </a:solidFill>
                        </a:rPr>
                        <a:t> el enlace truncal </a:t>
                      </a:r>
                      <a:r>
                        <a:rPr lang="en-US" dirty="0" err="1">
                          <a:solidFill>
                            <a:schemeClr val="tx1"/>
                          </a:solidFill>
                        </a:rPr>
                        <a:t>en</a:t>
                      </a:r>
                      <a:r>
                        <a:rPr lang="en-US" dirty="0">
                          <a:solidFill>
                            <a:schemeClr val="tx1"/>
                          </a:solidFill>
                        </a:rPr>
                        <a:t> el modo Puerto de switch</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La </a:t>
                      </a:r>
                      <a:r>
                        <a:rPr lang="en-US" dirty="0" err="1">
                          <a:solidFill>
                            <a:schemeClr val="tx1"/>
                          </a:solidFill>
                        </a:rPr>
                        <a:t>seguridad</a:t>
                      </a:r>
                      <a:r>
                        <a:rPr lang="en-US" dirty="0">
                          <a:solidFill>
                            <a:schemeClr val="tx1"/>
                          </a:solidFill>
                        </a:rPr>
                        <a:t> de la red se </a:t>
                      </a:r>
                      <a:r>
                        <a:rPr lang="en-US" dirty="0" err="1">
                          <a:solidFill>
                            <a:schemeClr val="tx1"/>
                          </a:solidFill>
                        </a:rPr>
                        <a:t>ve</a:t>
                      </a:r>
                      <a:r>
                        <a:rPr lang="en-US" dirty="0">
                          <a:solidFill>
                            <a:schemeClr val="tx1"/>
                          </a:solidFill>
                        </a:rPr>
                        <a:t> </a:t>
                      </a:r>
                      <a:r>
                        <a:rPr lang="en-US" dirty="0" err="1">
                          <a:solidFill>
                            <a:schemeClr val="tx1"/>
                          </a:solidFill>
                        </a:rPr>
                        <a:t>mejorada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684076"/>
                  </a:ext>
                </a:extLst>
              </a:tr>
              <a:tr h="370840">
                <a:tc>
                  <a:txBody>
                    <a:bodyPr/>
                    <a:lstStyle/>
                    <a:p>
                      <a:r>
                        <a:rPr lang="en-US" dirty="0">
                          <a:solidFill>
                            <a:schemeClr val="tx1"/>
                          </a:solidFill>
                        </a:rPr>
                        <a:t>Más </a:t>
                      </a:r>
                      <a:r>
                        <a:rPr lang="en-US" dirty="0" err="1">
                          <a:solidFill>
                            <a:schemeClr val="tx1"/>
                          </a:solidFill>
                        </a:rPr>
                        <a:t>costoso</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Menos</a:t>
                      </a:r>
                      <a:r>
                        <a:rPr lang="en-US" dirty="0">
                          <a:solidFill>
                            <a:schemeClr val="tx1"/>
                          </a:solidFill>
                        </a:rPr>
                        <a:t> </a:t>
                      </a:r>
                      <a:r>
                        <a:rPr lang="en-US" dirty="0" err="1">
                          <a:solidFill>
                            <a:schemeClr val="tx1"/>
                          </a:solidFill>
                        </a:rPr>
                        <a:t>costoso</a:t>
                      </a:r>
                      <a:r>
                        <a:rPr lang="en-US" dirty="0">
                          <a:solidFill>
                            <a:schemeClr val="tx1"/>
                          </a:solidFill>
                        </a:rPr>
                        <a:t> que el </a:t>
                      </a:r>
                      <a:r>
                        <a:rPr lang="en-US" dirty="0" err="1">
                          <a:solidFill>
                            <a:schemeClr val="tx1"/>
                          </a:solidFill>
                        </a:rPr>
                        <a:t>método</a:t>
                      </a:r>
                      <a:r>
                        <a:rPr lang="en-US" dirty="0">
                          <a:solidFill>
                            <a:schemeClr val="tx1"/>
                          </a:solidFill>
                        </a:rPr>
                        <a:t> </a:t>
                      </a:r>
                      <a:r>
                        <a:rPr lang="en-US" dirty="0" err="1">
                          <a:solidFill>
                            <a:schemeClr val="tx1"/>
                          </a:solidFill>
                        </a:rPr>
                        <a:t>antiguo</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Menos</a:t>
                      </a:r>
                      <a:r>
                        <a:rPr lang="en-US" dirty="0">
                          <a:solidFill>
                            <a:schemeClr val="tx1"/>
                          </a:solidFill>
                        </a:rPr>
                        <a:t> </a:t>
                      </a:r>
                      <a:r>
                        <a:rPr lang="en-US" dirty="0" err="1">
                          <a:solidFill>
                            <a:schemeClr val="tx1"/>
                          </a:solidFill>
                        </a:rPr>
                        <a:t>costoso</a:t>
                      </a:r>
                      <a:r>
                        <a:rPr lang="en-US" dirty="0">
                          <a:solidFill>
                            <a:schemeClr val="tx1"/>
                          </a:solidFill>
                        </a:rPr>
                        <a:t> que </a:t>
                      </a:r>
                      <a:r>
                        <a:rPr lang="en-US" dirty="0" err="1">
                          <a:solidFill>
                            <a:schemeClr val="tx1"/>
                          </a:solidFill>
                        </a:rPr>
                        <a:t>otros</a:t>
                      </a:r>
                      <a:r>
                        <a:rPr lang="en-US" dirty="0">
                          <a:solidFill>
                            <a:schemeClr val="tx1"/>
                          </a:solidFill>
                        </a:rPr>
                        <a:t> </a:t>
                      </a:r>
                      <a:r>
                        <a:rPr lang="en-US" dirty="0" err="1">
                          <a:solidFill>
                            <a:schemeClr val="tx1"/>
                          </a:solidFill>
                        </a:rPr>
                        <a:t>métodos</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7182173"/>
                  </a:ext>
                </a:extLst>
              </a:tr>
              <a:tr h="370840">
                <a:tc>
                  <a:txBody>
                    <a:bodyPr/>
                    <a:lstStyle/>
                    <a:p>
                      <a:r>
                        <a:rPr lang="en-US" dirty="0" err="1">
                          <a:solidFill>
                            <a:schemeClr val="tx1"/>
                          </a:solidFill>
                        </a:rPr>
                        <a:t>Configuración</a:t>
                      </a:r>
                      <a:r>
                        <a:rPr lang="en-US" dirty="0">
                          <a:solidFill>
                            <a:schemeClr val="tx1"/>
                          </a:solidFill>
                        </a:rPr>
                        <a:t> de la </a:t>
                      </a:r>
                      <a:r>
                        <a:rPr lang="en-US" dirty="0" err="1">
                          <a:solidFill>
                            <a:schemeClr val="tx1"/>
                          </a:solidFill>
                        </a:rPr>
                        <a:t>conexión</a:t>
                      </a:r>
                      <a:r>
                        <a:rPr lang="en-US" dirty="0">
                          <a:solidFill>
                            <a:schemeClr val="tx1"/>
                          </a:solidFill>
                        </a:rPr>
                        <a:t> más </a:t>
                      </a:r>
                      <a:r>
                        <a:rPr lang="en-US" dirty="0" err="1">
                          <a:solidFill>
                            <a:schemeClr val="tx1"/>
                          </a:solidFill>
                        </a:rPr>
                        <a:t>compleja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solidFill>
                            <a:schemeClr val="tx1"/>
                          </a:solidFill>
                        </a:rPr>
                        <a:t>Configuración</a:t>
                      </a:r>
                      <a:r>
                        <a:rPr lang="en-US" dirty="0">
                          <a:solidFill>
                            <a:schemeClr val="tx1"/>
                          </a:solidFill>
                        </a:rPr>
                        <a:t> de la </a:t>
                      </a:r>
                      <a:r>
                        <a:rPr lang="en-US" dirty="0" err="1">
                          <a:solidFill>
                            <a:schemeClr val="tx1"/>
                          </a:solidFill>
                        </a:rPr>
                        <a:t>conexión</a:t>
                      </a:r>
                      <a:r>
                        <a:rPr lang="en-US" dirty="0">
                          <a:solidFill>
                            <a:schemeClr val="tx1"/>
                          </a:solidFill>
                        </a:rPr>
                        <a:t> </a:t>
                      </a:r>
                      <a:r>
                        <a:rPr lang="en-US" dirty="0" err="1">
                          <a:solidFill>
                            <a:schemeClr val="tx1"/>
                          </a:solidFill>
                        </a:rPr>
                        <a:t>menos</a:t>
                      </a:r>
                      <a:r>
                        <a:rPr lang="en-US" dirty="0">
                          <a:solidFill>
                            <a:schemeClr val="tx1"/>
                          </a:solidFill>
                        </a:rPr>
                        <a:t> </a:t>
                      </a:r>
                      <a:r>
                        <a:rPr lang="en-US" dirty="0" err="1">
                          <a:solidFill>
                            <a:schemeClr val="tx1"/>
                          </a:solidFill>
                        </a:rPr>
                        <a:t>compleja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33141"/>
                  </a:ext>
                </a:extLst>
              </a:tr>
            </a:tbl>
          </a:graphicData>
        </a:graphic>
      </p:graphicFrame>
    </p:spTree>
    <p:extLst>
      <p:ext uri="{BB962C8B-B14F-4D97-AF65-F5344CB8AC3E}">
        <p14:creationId xmlns:p14="http://schemas.microsoft.com/office/powerpoint/2010/main" val="526779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6" name="CuadroTexto 5">
            <a:extLst>
              <a:ext uri="{FF2B5EF4-FFF2-40B4-BE49-F238E27FC236}">
                <a16:creationId xmlns:a16="http://schemas.microsoft.com/office/drawing/2014/main" id="{36E909F4-2B81-32EB-1318-4B64FBD5E5B6}"/>
              </a:ext>
            </a:extLst>
          </p:cNvPr>
          <p:cNvSpPr txBox="1"/>
          <p:nvPr/>
        </p:nvSpPr>
        <p:spPr>
          <a:xfrm>
            <a:off x="348580" y="2291064"/>
            <a:ext cx="4582632" cy="2031325"/>
          </a:xfrm>
          <a:prstGeom prst="rect">
            <a:avLst/>
          </a:prstGeom>
          <a:noFill/>
        </p:spPr>
        <p:txBody>
          <a:bodyPr wrap="square">
            <a:spAutoFit/>
          </a:bodyPr>
          <a:lstStyle/>
          <a:p>
            <a:pPr algn="just"/>
            <a:r>
              <a:rPr lang="es-MX" dirty="0">
                <a:solidFill>
                  <a:schemeClr val="bg1"/>
                </a:solidFill>
              </a:rPr>
              <a:t>Una de las tareas frecuentes de los administradores de red es resolver problemas de formación de enlaces troncales o de enlaces que se comportan incorrectamente como enlaces troncales. En ocasiones, un puerto de switch se puede comportar como puerto de enlace troncal, incluso si no se configuró como tal. Por ejemplo, un puerto de acceso puede aceptar tramas de redes VLAN distintas de la VLAN a la cual se asignó. Esto se conoce como “filtración de VLAN”.</a:t>
            </a:r>
          </a:p>
        </p:txBody>
      </p:sp>
      <p:pic>
        <p:nvPicPr>
          <p:cNvPr id="15362" name="Picture 2" descr="3.4.1 Problemas comunes con enlaces troncales - Switches - Modulo VLAN">
            <a:extLst>
              <a:ext uri="{FF2B5EF4-FFF2-40B4-BE49-F238E27FC236}">
                <a16:creationId xmlns:a16="http://schemas.microsoft.com/office/drawing/2014/main" id="{511D8C49-F05B-1231-7DB3-D8BC2C952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895" y="2036389"/>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6" name="CuadroTexto 5">
            <a:extLst>
              <a:ext uri="{FF2B5EF4-FFF2-40B4-BE49-F238E27FC236}">
                <a16:creationId xmlns:a16="http://schemas.microsoft.com/office/drawing/2014/main" id="{304284C3-9F93-326C-9757-8DB9A467D025}"/>
              </a:ext>
            </a:extLst>
          </p:cNvPr>
          <p:cNvSpPr txBox="1"/>
          <p:nvPr/>
        </p:nvSpPr>
        <p:spPr>
          <a:xfrm>
            <a:off x="1534358" y="1704016"/>
            <a:ext cx="5778796" cy="523220"/>
          </a:xfrm>
          <a:prstGeom prst="rect">
            <a:avLst/>
          </a:prstGeom>
          <a:noFill/>
        </p:spPr>
        <p:txBody>
          <a:bodyPr wrap="square">
            <a:spAutoFit/>
          </a:bodyPr>
          <a:lstStyle/>
          <a:p>
            <a:pPr algn="just"/>
            <a:r>
              <a:rPr lang="es-MX" dirty="0">
                <a:solidFill>
                  <a:schemeClr val="bg1"/>
                </a:solidFill>
              </a:rPr>
              <a:t>Para resolver problemas de enlaces troncales que no se forman o de filtración de VLAN, proceda de la siguiente manera:</a:t>
            </a:r>
          </a:p>
        </p:txBody>
      </p:sp>
      <p:sp>
        <p:nvSpPr>
          <p:cNvPr id="8" name="CuadroTexto 7">
            <a:extLst>
              <a:ext uri="{FF2B5EF4-FFF2-40B4-BE49-F238E27FC236}">
                <a16:creationId xmlns:a16="http://schemas.microsoft.com/office/drawing/2014/main" id="{D688A737-738D-4CB9-D02E-6687CADE7210}"/>
              </a:ext>
            </a:extLst>
          </p:cNvPr>
          <p:cNvSpPr txBox="1"/>
          <p:nvPr/>
        </p:nvSpPr>
        <p:spPr>
          <a:xfrm>
            <a:off x="348580" y="2571750"/>
            <a:ext cx="3755587" cy="1169551"/>
          </a:xfrm>
          <a:prstGeom prst="rect">
            <a:avLst/>
          </a:prstGeom>
          <a:noFill/>
        </p:spPr>
        <p:txBody>
          <a:bodyPr wrap="square">
            <a:spAutoFit/>
          </a:bodyPr>
          <a:lstStyle/>
          <a:p>
            <a:pPr algn="just"/>
            <a:r>
              <a:rPr lang="es-MX" dirty="0">
                <a:solidFill>
                  <a:schemeClr val="bg1"/>
                </a:solidFill>
              </a:rPr>
              <a:t>Paso 1: Utilice el comando show interfaces trunk para verificar si hay coincidencia entre la VLAN nativa local y peer. Si la VLAN nativa no coincide en ambos extremos, hay una filtración de VLAN. </a:t>
            </a:r>
          </a:p>
        </p:txBody>
      </p:sp>
      <p:sp>
        <p:nvSpPr>
          <p:cNvPr id="10" name="CuadroTexto 9">
            <a:extLst>
              <a:ext uri="{FF2B5EF4-FFF2-40B4-BE49-F238E27FC236}">
                <a16:creationId xmlns:a16="http://schemas.microsoft.com/office/drawing/2014/main" id="{3F85A102-2C95-1911-CE76-FCC5C931DBA7}"/>
              </a:ext>
            </a:extLst>
          </p:cNvPr>
          <p:cNvSpPr txBox="1"/>
          <p:nvPr/>
        </p:nvSpPr>
        <p:spPr>
          <a:xfrm>
            <a:off x="4423756" y="3571110"/>
            <a:ext cx="4582632" cy="1384995"/>
          </a:xfrm>
          <a:prstGeom prst="rect">
            <a:avLst/>
          </a:prstGeom>
          <a:noFill/>
        </p:spPr>
        <p:txBody>
          <a:bodyPr wrap="square">
            <a:spAutoFit/>
          </a:bodyPr>
          <a:lstStyle/>
          <a:p>
            <a:pPr algn="just"/>
            <a:r>
              <a:rPr lang="es-MX" dirty="0">
                <a:solidFill>
                  <a:schemeClr val="bg1"/>
                </a:solidFill>
              </a:rPr>
              <a:t>Paso 2: Utilice el comando show interfaces trunk para verificar si se estableció un enlace troncal entre los switches. Configure estáticamente los enlaces troncales siempre que sea posible. Los puertos de los switches Cisco Catalyst utilizan DTP de manera predeterminada e intentan negociar un enlace troncal.</a:t>
            </a:r>
          </a:p>
        </p:txBody>
      </p:sp>
    </p:spTree>
    <p:extLst>
      <p:ext uri="{BB962C8B-B14F-4D97-AF65-F5344CB8AC3E}">
        <p14:creationId xmlns:p14="http://schemas.microsoft.com/office/powerpoint/2010/main" val="3665716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3" name="CuadroTexto 2">
            <a:extLst>
              <a:ext uri="{FF2B5EF4-FFF2-40B4-BE49-F238E27FC236}">
                <a16:creationId xmlns:a16="http://schemas.microsoft.com/office/drawing/2014/main" id="{740E90EF-D7BD-8B82-4D2F-4BF700181279}"/>
              </a:ext>
            </a:extLst>
          </p:cNvPr>
          <p:cNvSpPr txBox="1"/>
          <p:nvPr/>
        </p:nvSpPr>
        <p:spPr>
          <a:xfrm>
            <a:off x="615816" y="1642101"/>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falta de concordancia de la VLAN nativa.</a:t>
            </a:r>
            <a:endParaRPr lang="es-MX" dirty="0">
              <a:solidFill>
                <a:schemeClr val="bg1"/>
              </a:solidFill>
            </a:endParaRPr>
          </a:p>
        </p:txBody>
      </p:sp>
      <p:sp>
        <p:nvSpPr>
          <p:cNvPr id="6" name="CuadroTexto 5">
            <a:extLst>
              <a:ext uri="{FF2B5EF4-FFF2-40B4-BE49-F238E27FC236}">
                <a16:creationId xmlns:a16="http://schemas.microsoft.com/office/drawing/2014/main" id="{A0CBDEC8-7BE1-ACE0-066B-23B8F4780CB8}"/>
              </a:ext>
            </a:extLst>
          </p:cNvPr>
          <p:cNvSpPr txBox="1"/>
          <p:nvPr/>
        </p:nvSpPr>
        <p:spPr>
          <a:xfrm>
            <a:off x="1338830" y="2360743"/>
            <a:ext cx="4582632" cy="1169551"/>
          </a:xfrm>
          <a:prstGeom prst="rect">
            <a:avLst/>
          </a:prstGeom>
          <a:noFill/>
        </p:spPr>
        <p:txBody>
          <a:bodyPr wrap="square">
            <a:spAutoFit/>
          </a:bodyPr>
          <a:lstStyle/>
          <a:p>
            <a:pPr algn="just">
              <a:buFont typeface="Arial" panose="020B0604020202020204" pitchFamily="34" charset="0"/>
              <a:buChar char="•"/>
            </a:pPr>
            <a:r>
              <a:rPr lang="es-MX" b="0" i="0" dirty="0">
                <a:solidFill>
                  <a:schemeClr val="bg1"/>
                </a:solidFill>
                <a:effectLst/>
                <a:latin typeface="Arial" panose="020B0604020202020204" pitchFamily="34" charset="0"/>
              </a:rPr>
              <a:t>Resultado: Presenta un riesgo a la seguridad y crea resultados no deseados.</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b="0" i="0" dirty="0">
                <a:solidFill>
                  <a:schemeClr val="bg1"/>
                </a:solidFill>
                <a:effectLst/>
                <a:latin typeface="Arial" panose="020B0604020202020204" pitchFamily="34" charset="0"/>
              </a:rPr>
              <a:t>Ejemplo: Un puerto se identifica con VLAN99 y otro como VLAN100</a:t>
            </a:r>
          </a:p>
        </p:txBody>
      </p:sp>
      <p:pic>
        <p:nvPicPr>
          <p:cNvPr id="22530" name="Picture 2" descr="VLAN Nativa - Saque sus dudas sobre la VLAN Nativa">
            <a:extLst>
              <a:ext uri="{FF2B5EF4-FFF2-40B4-BE49-F238E27FC236}">
                <a16:creationId xmlns:a16="http://schemas.microsoft.com/office/drawing/2014/main" id="{BD15FE17-C760-0CE6-A467-E389F5F4B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395" y="3530294"/>
            <a:ext cx="300037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39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5" name="CuadroTexto 4">
            <a:extLst>
              <a:ext uri="{FF2B5EF4-FFF2-40B4-BE49-F238E27FC236}">
                <a16:creationId xmlns:a16="http://schemas.microsoft.com/office/drawing/2014/main" id="{9CE26958-2C91-4D8A-5D4D-262238E7D8C3}"/>
              </a:ext>
            </a:extLst>
          </p:cNvPr>
          <p:cNvSpPr txBox="1"/>
          <p:nvPr/>
        </p:nvSpPr>
        <p:spPr>
          <a:xfrm>
            <a:off x="61388" y="2255392"/>
            <a:ext cx="4582632" cy="523220"/>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Falta de concordancia del modo de enlace troncal.</a:t>
            </a:r>
            <a:endParaRPr lang="es-MX" dirty="0">
              <a:solidFill>
                <a:schemeClr val="bg1"/>
              </a:solidFill>
            </a:endParaRPr>
          </a:p>
        </p:txBody>
      </p:sp>
      <p:sp>
        <p:nvSpPr>
          <p:cNvPr id="8" name="CuadroTexto 7">
            <a:extLst>
              <a:ext uri="{FF2B5EF4-FFF2-40B4-BE49-F238E27FC236}">
                <a16:creationId xmlns:a16="http://schemas.microsoft.com/office/drawing/2014/main" id="{AA5554E2-6C6F-36AF-7517-540F925AEB23}"/>
              </a:ext>
            </a:extLst>
          </p:cNvPr>
          <p:cNvSpPr txBox="1"/>
          <p:nvPr/>
        </p:nvSpPr>
        <p:spPr>
          <a:xfrm>
            <a:off x="646177" y="3094056"/>
            <a:ext cx="4582632" cy="954107"/>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Casa pérdida de la conectividad de la red.</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Un puerto está configurado como inactivo y en el otro extremo como enlace troncal activo.</a:t>
            </a:r>
            <a:endParaRPr lang="es-MX" b="0" i="0" dirty="0">
              <a:solidFill>
                <a:schemeClr val="bg1"/>
              </a:solidFill>
              <a:effectLst/>
              <a:latin typeface="Arial" panose="020B0604020202020204" pitchFamily="34" charset="0"/>
            </a:endParaRPr>
          </a:p>
        </p:txBody>
      </p:sp>
      <p:pic>
        <p:nvPicPr>
          <p:cNvPr id="23554" name="Picture 2" descr="3.3.4 Configuración de un enlace troncal - Switches - Modulo VLAN">
            <a:extLst>
              <a:ext uri="{FF2B5EF4-FFF2-40B4-BE49-F238E27FC236}">
                <a16:creationId xmlns:a16="http://schemas.microsoft.com/office/drawing/2014/main" id="{270D37C9-1C38-AD8B-6AA5-B58DC146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809" y="2188806"/>
            <a:ext cx="3800475"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321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5" name="CuadroTexto 4">
            <a:extLst>
              <a:ext uri="{FF2B5EF4-FFF2-40B4-BE49-F238E27FC236}">
                <a16:creationId xmlns:a16="http://schemas.microsoft.com/office/drawing/2014/main" id="{D055F8C4-BB67-51D7-3C61-A98D6B31DC36}"/>
              </a:ext>
            </a:extLst>
          </p:cNvPr>
          <p:cNvSpPr txBox="1"/>
          <p:nvPr/>
        </p:nvSpPr>
        <p:spPr>
          <a:xfrm>
            <a:off x="348580" y="2252529"/>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VLAN y subredes IP.</a:t>
            </a:r>
            <a:endParaRPr lang="es-MX" dirty="0">
              <a:solidFill>
                <a:schemeClr val="bg1"/>
              </a:solidFill>
            </a:endParaRPr>
          </a:p>
        </p:txBody>
      </p:sp>
      <p:sp>
        <p:nvSpPr>
          <p:cNvPr id="8" name="CuadroTexto 7">
            <a:extLst>
              <a:ext uri="{FF2B5EF4-FFF2-40B4-BE49-F238E27FC236}">
                <a16:creationId xmlns:a16="http://schemas.microsoft.com/office/drawing/2014/main" id="{60BAB538-2B1F-275E-3D54-1A52299B1323}"/>
              </a:ext>
            </a:extLst>
          </p:cNvPr>
          <p:cNvSpPr txBox="1"/>
          <p:nvPr/>
        </p:nvSpPr>
        <p:spPr>
          <a:xfrm>
            <a:off x="954636" y="3013866"/>
            <a:ext cx="4582632" cy="954107"/>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Causa pérdida de conectividad de la red.</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Los ordenadores de los usuarios han sido configurados con direcciones IP incorrectas.</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34243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3" name="CuadroTexto 2">
            <a:extLst>
              <a:ext uri="{FF2B5EF4-FFF2-40B4-BE49-F238E27FC236}">
                <a16:creationId xmlns:a16="http://schemas.microsoft.com/office/drawing/2014/main" id="{EF2B80AA-B995-ED9B-03B7-CC0EE7089782}"/>
              </a:ext>
            </a:extLst>
          </p:cNvPr>
          <p:cNvSpPr txBox="1"/>
          <p:nvPr/>
        </p:nvSpPr>
        <p:spPr>
          <a:xfrm>
            <a:off x="600740" y="1866298"/>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VLAN permitidas en enlaces troncales.</a:t>
            </a:r>
            <a:endParaRPr lang="es-MX" dirty="0">
              <a:solidFill>
                <a:schemeClr val="bg1"/>
              </a:solidFill>
            </a:endParaRPr>
          </a:p>
        </p:txBody>
      </p:sp>
      <p:sp>
        <p:nvSpPr>
          <p:cNvPr id="7" name="CuadroTexto 6">
            <a:extLst>
              <a:ext uri="{FF2B5EF4-FFF2-40B4-BE49-F238E27FC236}">
                <a16:creationId xmlns:a16="http://schemas.microsoft.com/office/drawing/2014/main" id="{71620FCD-0686-6DF0-8A50-1BD7B7DA814A}"/>
              </a:ext>
            </a:extLst>
          </p:cNvPr>
          <p:cNvSpPr txBox="1"/>
          <p:nvPr/>
        </p:nvSpPr>
        <p:spPr>
          <a:xfrm>
            <a:off x="1143000" y="2467982"/>
            <a:ext cx="4582632" cy="1169551"/>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Provoca tráfico no deseado o no se envía el tráfico a través del enlace troncal.</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La lista de VLAN permitidas en un enlace tronca no se ha actualizado con las VLAN actuales.</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17966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D29B4708-063D-AEA6-06E6-BBEAD9D9CF41}"/>
              </a:ext>
            </a:extLst>
          </p:cNvPr>
          <p:cNvSpPr txBox="1"/>
          <p:nvPr/>
        </p:nvSpPr>
        <p:spPr>
          <a:xfrm>
            <a:off x="1302677" y="3437870"/>
            <a:ext cx="6280747" cy="1631216"/>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 red puede ser una de las partes más vulnerables de un sistema. La red de máquinas virtuales necesita tanta protección como una red física. La utilización de VLAN puede mejorar la seguridad de las redes del entorno.</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Curso VLAN - YouTube">
            <a:extLst>
              <a:ext uri="{FF2B5EF4-FFF2-40B4-BE49-F238E27FC236}">
                <a16:creationId xmlns:a16="http://schemas.microsoft.com/office/drawing/2014/main" id="{C3DBA9AB-951E-CE06-EFB6-51F488D0B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31" y="1456299"/>
            <a:ext cx="3468448" cy="19510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3" name="CuadroTexto 2">
            <a:extLst>
              <a:ext uri="{FF2B5EF4-FFF2-40B4-BE49-F238E27FC236}">
                <a16:creationId xmlns:a16="http://schemas.microsoft.com/office/drawing/2014/main" id="{05054412-0644-BFF9-BBD6-5533D704A74E}"/>
              </a:ext>
            </a:extLst>
          </p:cNvPr>
          <p:cNvSpPr txBox="1"/>
          <p:nvPr/>
        </p:nvSpPr>
        <p:spPr>
          <a:xfrm>
            <a:off x="701748" y="2099946"/>
            <a:ext cx="4784651" cy="2246769"/>
          </a:xfrm>
          <a:prstGeom prst="rect">
            <a:avLst/>
          </a:prstGeom>
          <a:noFill/>
        </p:spPr>
        <p:txBody>
          <a:bodyPr wrap="square">
            <a:spAutoFit/>
          </a:bodyPr>
          <a:lstStyle/>
          <a:p>
            <a:r>
              <a:rPr lang="es-MX" sz="2000" b="1" dirty="0">
                <a:solidFill>
                  <a:schemeClr val="bg1"/>
                </a:solidFill>
              </a:rPr>
              <a:t>Flexibilidad: </a:t>
            </a:r>
            <a:r>
              <a:rPr lang="es-MX" sz="2000" dirty="0">
                <a:solidFill>
                  <a:schemeClr val="bg1"/>
                </a:solidFill>
              </a:rPr>
              <a:t>Gracias a las VLAN podremos colocar a los diferentes equipos en una subred o en otra, de manera fácil y rápida, y tener unas políticas de comunicación donde permitimos o denegamos el tráfico hacia otras </a:t>
            </a:r>
            <a:r>
              <a:rPr lang="es-MX" sz="2000" dirty="0" err="1">
                <a:solidFill>
                  <a:schemeClr val="bg1"/>
                </a:solidFill>
              </a:rPr>
              <a:t>VLANs</a:t>
            </a:r>
            <a:r>
              <a:rPr lang="es-MX" sz="2000" dirty="0">
                <a:solidFill>
                  <a:schemeClr val="bg1"/>
                </a:solidFill>
              </a:rPr>
              <a:t> o hacia Internet.</a:t>
            </a:r>
          </a:p>
        </p:txBody>
      </p:sp>
      <p:pic>
        <p:nvPicPr>
          <p:cNvPr id="5128" name="Picture 8" descr="Qué es la VLAN y sus Características - BigHardware">
            <a:extLst>
              <a:ext uri="{FF2B5EF4-FFF2-40B4-BE49-F238E27FC236}">
                <a16:creationId xmlns:a16="http://schemas.microsoft.com/office/drawing/2014/main" id="{7910A10C-7942-8EDA-B1C0-6F33853C4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007" y="1965708"/>
            <a:ext cx="3163277" cy="203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583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5" name="CuadroTexto 4">
            <a:extLst>
              <a:ext uri="{FF2B5EF4-FFF2-40B4-BE49-F238E27FC236}">
                <a16:creationId xmlns:a16="http://schemas.microsoft.com/office/drawing/2014/main" id="{AA2C30B1-32F1-8178-811E-D47D3811C570}"/>
              </a:ext>
            </a:extLst>
          </p:cNvPr>
          <p:cNvSpPr txBox="1"/>
          <p:nvPr/>
        </p:nvSpPr>
        <p:spPr>
          <a:xfrm>
            <a:off x="495673" y="1797835"/>
            <a:ext cx="2964732" cy="2862322"/>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Cuando se las configura correctamente, las VLAN constituyen un medio confiable para proteger un conjunto de máquinas virtuales contra intrusiones accidentales o maliciosas.</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25EC05C-4A64-7532-30B3-1D37361FD3D7}"/>
              </a:ext>
            </a:extLst>
          </p:cNvPr>
          <p:cNvPicPr>
            <a:picLocks noChangeAspect="1"/>
          </p:cNvPicPr>
          <p:nvPr/>
        </p:nvPicPr>
        <p:blipFill>
          <a:blip r:embed="rId3"/>
          <a:stretch>
            <a:fillRect/>
          </a:stretch>
        </p:blipFill>
        <p:spPr>
          <a:xfrm>
            <a:off x="4111752" y="1920672"/>
            <a:ext cx="4459862" cy="2335448"/>
          </a:xfrm>
          <a:prstGeom prst="rect">
            <a:avLst/>
          </a:prstGeom>
        </p:spPr>
      </p:pic>
    </p:spTree>
    <p:extLst>
      <p:ext uri="{BB962C8B-B14F-4D97-AF65-F5344CB8AC3E}">
        <p14:creationId xmlns:p14="http://schemas.microsoft.com/office/powerpoint/2010/main" val="3648714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8257F612-25F8-E86C-90F7-6F8FEE8BE9FC}"/>
              </a:ext>
            </a:extLst>
          </p:cNvPr>
          <p:cNvSpPr txBox="1"/>
          <p:nvPr/>
        </p:nvSpPr>
        <p:spPr>
          <a:xfrm>
            <a:off x="640080" y="2105316"/>
            <a:ext cx="3590332" cy="2246769"/>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Las VLAN permiten segmentar una red física de modo que dos máquinas de la red no puedan transmitirse paquetes entre ellas a menos que formen parte de la misma VLAN.</a:t>
            </a:r>
            <a:endParaRPr lang="es-MX" sz="2000" dirty="0">
              <a:solidFill>
                <a:schemeClr val="bg1"/>
              </a:solidFill>
            </a:endParaRPr>
          </a:p>
        </p:txBody>
      </p:sp>
      <p:pic>
        <p:nvPicPr>
          <p:cNvPr id="3" name="Imagen 2">
            <a:extLst>
              <a:ext uri="{FF2B5EF4-FFF2-40B4-BE49-F238E27FC236}">
                <a16:creationId xmlns:a16="http://schemas.microsoft.com/office/drawing/2014/main" id="{4ED44F9F-A056-F9B5-972C-B4F9D4DDB6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52280" y="1871674"/>
            <a:ext cx="3716545" cy="2714055"/>
          </a:xfrm>
          <a:prstGeom prst="rect">
            <a:avLst/>
          </a:prstGeom>
        </p:spPr>
      </p:pic>
    </p:spTree>
    <p:extLst>
      <p:ext uri="{BB962C8B-B14F-4D97-AF65-F5344CB8AC3E}">
        <p14:creationId xmlns:p14="http://schemas.microsoft.com/office/powerpoint/2010/main" val="283958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C619B657-E979-0053-D857-681181012307}"/>
              </a:ext>
            </a:extLst>
          </p:cNvPr>
          <p:cNvSpPr txBox="1"/>
          <p:nvPr/>
        </p:nvSpPr>
        <p:spPr>
          <a:xfrm>
            <a:off x="948746" y="2054018"/>
            <a:ext cx="2823522" cy="2246769"/>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Asegurar es una opción ineludible, delicada y sobre todo inaplazable porque los ataques pueden producirse de un momento a otro.</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117B3C88-2489-E37B-3C00-7496F0CA5ECA}"/>
              </a:ext>
            </a:extLst>
          </p:cNvPr>
          <p:cNvPicPr>
            <a:picLocks noChangeAspect="1"/>
          </p:cNvPicPr>
          <p:nvPr/>
        </p:nvPicPr>
        <p:blipFill>
          <a:blip r:embed="rId3"/>
          <a:stretch>
            <a:fillRect/>
          </a:stretch>
        </p:blipFill>
        <p:spPr>
          <a:xfrm>
            <a:off x="4998464" y="1456662"/>
            <a:ext cx="2939859" cy="2973650"/>
          </a:xfrm>
          <a:prstGeom prst="rect">
            <a:avLst/>
          </a:prstGeom>
        </p:spPr>
      </p:pic>
    </p:spTree>
    <p:extLst>
      <p:ext uri="{BB962C8B-B14F-4D97-AF65-F5344CB8AC3E}">
        <p14:creationId xmlns:p14="http://schemas.microsoft.com/office/powerpoint/2010/main" val="1564328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003EB2D6-F358-120F-7B61-49FBD6F4F5C4}"/>
              </a:ext>
            </a:extLst>
          </p:cNvPr>
          <p:cNvSpPr txBox="1"/>
          <p:nvPr/>
        </p:nvSpPr>
        <p:spPr>
          <a:xfrm>
            <a:off x="640080" y="1457152"/>
            <a:ext cx="2135018" cy="622222"/>
          </a:xfrm>
          <a:prstGeom prst="rect">
            <a:avLst/>
          </a:prstGeom>
          <a:noFill/>
        </p:spPr>
        <p:txBody>
          <a:bodyPr wrap="square">
            <a:spAutoFit/>
          </a:bodyPr>
          <a:lstStyle/>
          <a:p>
            <a:pPr algn="just">
              <a:lnSpc>
                <a:spcPct val="115000"/>
              </a:lnSpc>
              <a:spcAft>
                <a:spcPts val="800"/>
              </a:spcAft>
            </a:pPr>
            <a:r>
              <a:rPr lang="es-MX" sz="32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Consejos </a:t>
            </a:r>
            <a:endParaRPr lang="es-MX"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34E20DB7-23D7-BAFF-11A1-FB5A65EA3A04}"/>
              </a:ext>
            </a:extLst>
          </p:cNvPr>
          <p:cNvSpPr txBox="1"/>
          <p:nvPr/>
        </p:nvSpPr>
        <p:spPr>
          <a:xfrm>
            <a:off x="238255" y="2392106"/>
            <a:ext cx="8516679" cy="2554545"/>
          </a:xfrm>
          <a:prstGeom prst="rect">
            <a:avLst/>
          </a:prstGeom>
          <a:noFill/>
        </p:spPr>
        <p:txBody>
          <a:bodyPr wrap="square">
            <a:spAutoFit/>
          </a:bodyPr>
          <a:lstStyle/>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Al usar VLAN, separe los </a:t>
            </a:r>
            <a:r>
              <a:rPr lang="es-MX" sz="20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clusters</a:t>
            </a: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sensibles de sistemas del resto de la red. De esta manera, se reduce la probabilidad de que los usuarios tengan acceso a la información almacenada en esos clientes y servidores.</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Asigne un número de VLAN nativo único a los puertos de enlace troncal.</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Limite las VLAN que se pueden transportar mediante un enlace troncal a las que son estrictamente necesarias.</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2864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F224DE1E-DDF1-A1C5-A0AA-1E11D4CA9334}"/>
              </a:ext>
            </a:extLst>
          </p:cNvPr>
          <p:cNvSpPr txBox="1"/>
          <p:nvPr/>
        </p:nvSpPr>
        <p:spPr>
          <a:xfrm>
            <a:off x="720506" y="1848736"/>
            <a:ext cx="7392136" cy="2901115"/>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Desactive el protocolo de enlace troncal (VTP) de VLAN, si es posible. De lo contrario, configure lo siguiente para el VTP: dominio de gestión, contraseña y eliminación. A continuación, defina VTP en modo transparente.</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Utilice configuraciones de VLAN estáticas, cuando sea posible.</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Desactive los puertos de conmutador no utilizados y asígneles un número de VLAN que no esté en uso.</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60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FBF7706A-65FC-CAA6-4C13-4DC6335E0553}"/>
              </a:ext>
            </a:extLst>
          </p:cNvPr>
          <p:cNvSpPr txBox="1"/>
          <p:nvPr/>
        </p:nvSpPr>
        <p:spPr>
          <a:xfrm>
            <a:off x="277837" y="1580560"/>
            <a:ext cx="4561450" cy="622222"/>
          </a:xfrm>
          <a:prstGeom prst="rect">
            <a:avLst/>
          </a:prstGeom>
          <a:noFill/>
        </p:spPr>
        <p:txBody>
          <a:bodyPr wrap="square">
            <a:spAutoFit/>
          </a:bodyPr>
          <a:lstStyle/>
          <a:p>
            <a:pPr algn="just">
              <a:lnSpc>
                <a:spcPct val="115000"/>
              </a:lnSpc>
              <a:spcAft>
                <a:spcPts val="800"/>
              </a:spcAft>
            </a:pPr>
            <a:r>
              <a:rPr lang="es-MX" sz="32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Tipos de ataques </a:t>
            </a:r>
            <a:endParaRPr lang="es-MX"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EE014C0B-37E4-AF8C-6B85-CD3AE5FCCBAB}"/>
              </a:ext>
            </a:extLst>
          </p:cNvPr>
          <p:cNvSpPr txBox="1"/>
          <p:nvPr/>
        </p:nvSpPr>
        <p:spPr>
          <a:xfrm>
            <a:off x="5607258" y="1652361"/>
            <a:ext cx="2873326" cy="423514"/>
          </a:xfrm>
          <a:prstGeom prst="rect">
            <a:avLst/>
          </a:prstGeom>
          <a:noFill/>
        </p:spPr>
        <p:txBody>
          <a:bodyPr wrap="square">
            <a:spAutoFit/>
          </a:bodyPr>
          <a:lstStyle/>
          <a:p>
            <a:pPr algn="ctr">
              <a:lnSpc>
                <a:spcPct val="115000"/>
              </a:lnSpc>
              <a:spcAft>
                <a:spcPts val="800"/>
              </a:spcAft>
            </a:pPr>
            <a:r>
              <a:rPr lang="es-MX" sz="20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 HOPPING</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95FD5512-4ACC-0810-179E-55707276BF8E}"/>
              </a:ext>
            </a:extLst>
          </p:cNvPr>
          <p:cNvSpPr txBox="1"/>
          <p:nvPr/>
        </p:nvSpPr>
        <p:spPr>
          <a:xfrm>
            <a:off x="277837" y="2700901"/>
            <a:ext cx="4294163" cy="1485343"/>
          </a:xfrm>
          <a:prstGeom prst="rect">
            <a:avLst/>
          </a:prstGeom>
          <a:noFill/>
        </p:spPr>
        <p:txBody>
          <a:bodyPr wrap="square">
            <a:spAutoFit/>
          </a:bodyPr>
          <a:lstStyle/>
          <a:p>
            <a:pPr algn="just">
              <a:lnSpc>
                <a:spcPct val="115000"/>
              </a:lnSpc>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 una vulnerabilidad de seguridad que puede aparecer en entornos LAN, donde los Switch están conectados por puertos troncales. </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4" descr="VLAN Security and Design (3.3) &gt; Cisco Networking Academy Switched Networks  Companion Guide: VLANs | Cisco Press">
            <a:extLst>
              <a:ext uri="{FF2B5EF4-FFF2-40B4-BE49-F238E27FC236}">
                <a16:creationId xmlns:a16="http://schemas.microsoft.com/office/drawing/2014/main" id="{923F87F4-A324-28CA-BBA5-4EAF72ADF1C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74" t="1848" r="1754" b="4814"/>
          <a:stretch/>
        </p:blipFill>
        <p:spPr bwMode="auto">
          <a:xfrm>
            <a:off x="4659337" y="2571750"/>
            <a:ext cx="4107163" cy="193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97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E0F9EDCD-A9DB-1D1F-B8D3-642F3F00A673}"/>
              </a:ext>
            </a:extLst>
          </p:cNvPr>
          <p:cNvSpPr txBox="1"/>
          <p:nvPr/>
        </p:nvSpPr>
        <p:spPr>
          <a:xfrm>
            <a:off x="3615380" y="2045403"/>
            <a:ext cx="5039216" cy="1631216"/>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Un atacante intenta obtener acceso a una VLAN no autorizada mediante la adición de dos etiquetas en los paquetes salientes desde el cliente, esto se llama doble etiquetado.</a:t>
            </a:r>
            <a:endParaRPr lang="es-MX" sz="2000" dirty="0">
              <a:solidFill>
                <a:schemeClr val="bg1"/>
              </a:solidFill>
            </a:endParaRPr>
          </a:p>
        </p:txBody>
      </p:sp>
      <p:pic>
        <p:nvPicPr>
          <p:cNvPr id="3" name="Picture 2" descr="VLAN Hopping Attack. VLAN hopping is a type of network… | by Redfox  Security | Medium">
            <a:extLst>
              <a:ext uri="{FF2B5EF4-FFF2-40B4-BE49-F238E27FC236}">
                <a16:creationId xmlns:a16="http://schemas.microsoft.com/office/drawing/2014/main" id="{49F01FF7-BCFA-FCA2-4874-88DB1AED5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4" t="12241" r="19913" b="11450"/>
          <a:stretch/>
        </p:blipFill>
        <p:spPr bwMode="auto">
          <a:xfrm>
            <a:off x="326148" y="1789224"/>
            <a:ext cx="2682866" cy="246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5632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pic>
        <p:nvPicPr>
          <p:cNvPr id="2" name="Imagen 1">
            <a:extLst>
              <a:ext uri="{FF2B5EF4-FFF2-40B4-BE49-F238E27FC236}">
                <a16:creationId xmlns:a16="http://schemas.microsoft.com/office/drawing/2014/main" id="{296FE2EA-1AE1-7FBD-3249-3648606177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6596" y="1632109"/>
            <a:ext cx="6656087" cy="1656825"/>
          </a:xfrm>
          <a:prstGeom prst="rect">
            <a:avLst/>
          </a:prstGeom>
          <a:noFill/>
          <a:ln>
            <a:noFill/>
          </a:ln>
        </p:spPr>
      </p:pic>
      <p:sp>
        <p:nvSpPr>
          <p:cNvPr id="3" name="CuadroTexto 2">
            <a:extLst>
              <a:ext uri="{FF2B5EF4-FFF2-40B4-BE49-F238E27FC236}">
                <a16:creationId xmlns:a16="http://schemas.microsoft.com/office/drawing/2014/main" id="{086D7960-62DF-EF4C-0EC1-E31C3E7CB3B7}"/>
              </a:ext>
            </a:extLst>
          </p:cNvPr>
          <p:cNvSpPr txBox="1"/>
          <p:nvPr/>
        </p:nvSpPr>
        <p:spPr>
          <a:xfrm>
            <a:off x="383869" y="3580300"/>
            <a:ext cx="8096715" cy="1169551"/>
          </a:xfrm>
          <a:prstGeom prst="rect">
            <a:avLst/>
          </a:prstGeom>
          <a:noFill/>
        </p:spPr>
        <p:txBody>
          <a:bodyPr wrap="square">
            <a:spAutoFit/>
          </a:bodyPr>
          <a:lstStyle/>
          <a:p>
            <a:pPr algn="ctr">
              <a:spcAft>
                <a:spcPts val="800"/>
              </a:spcAft>
            </a:pPr>
            <a:r>
              <a:rPr lang="es-MX"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 primera etiqueta (802.1Q) es leída por el puerto de línea externa en el primer switch al que el cliente-atacante está conectado, donde es eliminada y no se vuele a etiquetar por otra y la envía al siguiente switch, en el segundo troncal se lee la segunda etiqueta que envía tráfico desde el atacante a los clientes con el mismo ID de VLAN como la segunda etiqueta y por ende estos datos serán reenviados.</a:t>
            </a:r>
            <a:endParaRPr lang="es-MX"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7494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02CCE197-8B25-323F-0367-D8192B498F58}"/>
              </a:ext>
            </a:extLst>
          </p:cNvPr>
          <p:cNvSpPr txBox="1"/>
          <p:nvPr/>
        </p:nvSpPr>
        <p:spPr>
          <a:xfrm>
            <a:off x="852730" y="1564785"/>
            <a:ext cx="3304599" cy="423514"/>
          </a:xfrm>
          <a:prstGeom prst="rect">
            <a:avLst/>
          </a:prstGeom>
          <a:noFill/>
        </p:spPr>
        <p:txBody>
          <a:bodyPr wrap="square">
            <a:spAutoFit/>
          </a:bodyPr>
          <a:lstStyle/>
          <a:p>
            <a:pPr algn="just">
              <a:lnSpc>
                <a:spcPct val="115000"/>
              </a:lnSpc>
              <a:spcAft>
                <a:spcPts val="800"/>
              </a:spcAft>
            </a:pPr>
            <a:r>
              <a:rPr lang="es-MX" sz="20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SPOOFING ATTACK</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289033EF-4132-D8A2-4518-08159EB677E4}"/>
              </a:ext>
            </a:extLst>
          </p:cNvPr>
          <p:cNvSpPr txBox="1"/>
          <p:nvPr/>
        </p:nvSpPr>
        <p:spPr>
          <a:xfrm>
            <a:off x="239065" y="2315363"/>
            <a:ext cx="4655455" cy="2246769"/>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Estos ataques pueden ocurrir sobre varios protocolos permitiendo a un atacante realizar ataques de </a:t>
            </a:r>
            <a:r>
              <a:rPr lang="es-MX" sz="2000" dirty="0" err="1">
                <a:solidFill>
                  <a:schemeClr val="bg1"/>
                </a:solidFill>
                <a:effectLst/>
                <a:latin typeface="Arial" panose="020B0604020202020204" pitchFamily="34" charset="0"/>
                <a:ea typeface="Calibri" panose="020F0502020204030204" pitchFamily="34" charset="0"/>
              </a:rPr>
              <a:t>man</a:t>
            </a:r>
            <a:r>
              <a:rPr lang="es-MX" sz="2000" dirty="0">
                <a:solidFill>
                  <a:schemeClr val="bg1"/>
                </a:solidFill>
                <a:effectLst/>
                <a:latin typeface="Arial" panose="020B0604020202020204" pitchFamily="34" charset="0"/>
                <a:ea typeface="Calibri" panose="020F0502020204030204" pitchFamily="34" charset="0"/>
              </a:rPr>
              <a:t>-</a:t>
            </a:r>
            <a:r>
              <a:rPr lang="es-MX" sz="2000" dirty="0" err="1">
                <a:solidFill>
                  <a:schemeClr val="bg1"/>
                </a:solidFill>
                <a:effectLst/>
                <a:latin typeface="Arial" panose="020B0604020202020204" pitchFamily="34" charset="0"/>
                <a:ea typeface="Calibri" panose="020F0502020204030204" pitchFamily="34" charset="0"/>
              </a:rPr>
              <a:t>in-the-middle</a:t>
            </a:r>
            <a:r>
              <a:rPr lang="es-MX" sz="2000" dirty="0">
                <a:solidFill>
                  <a:schemeClr val="bg1"/>
                </a:solidFill>
                <a:effectLst/>
                <a:latin typeface="Arial" panose="020B0604020202020204" pitchFamily="34" charset="0"/>
                <a:ea typeface="Calibri" panose="020F0502020204030204" pitchFamily="34" charset="0"/>
              </a:rPr>
              <a:t>, de tal manera que tras el ataque todo el tráfico fluye por el equipo del atacante antes de enviárselo al equipo de destino.</a:t>
            </a:r>
            <a:endParaRPr lang="es-MX" sz="2000" dirty="0">
              <a:solidFill>
                <a:schemeClr val="bg1"/>
              </a:solidFill>
            </a:endParaRPr>
          </a:p>
        </p:txBody>
      </p:sp>
      <p:pic>
        <p:nvPicPr>
          <p:cNvPr id="5" name="Imagen 4" descr="What is Spoofing Attack and How to Prevent It? - SOCRadar® Cyber  Intelligence Inc.">
            <a:extLst>
              <a:ext uri="{FF2B5EF4-FFF2-40B4-BE49-F238E27FC236}">
                <a16:creationId xmlns:a16="http://schemas.microsoft.com/office/drawing/2014/main" id="{EFDDAB34-1A7A-EDDC-1648-BB91F6C4FD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298" y="2315363"/>
            <a:ext cx="3723637" cy="2093872"/>
          </a:xfrm>
          <a:prstGeom prst="rect">
            <a:avLst/>
          </a:prstGeom>
          <a:noFill/>
          <a:ln>
            <a:noFill/>
          </a:ln>
        </p:spPr>
      </p:pic>
    </p:spTree>
    <p:extLst>
      <p:ext uri="{BB962C8B-B14F-4D97-AF65-F5344CB8AC3E}">
        <p14:creationId xmlns:p14="http://schemas.microsoft.com/office/powerpoint/2010/main" val="3889076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72ED1843-4DA9-DAC8-F362-A9DA9878DE76}"/>
              </a:ext>
            </a:extLst>
          </p:cNvPr>
          <p:cNvSpPr txBox="1"/>
          <p:nvPr/>
        </p:nvSpPr>
        <p:spPr>
          <a:xfrm>
            <a:off x="765381" y="1662610"/>
            <a:ext cx="7209760" cy="1631216"/>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El ataque de DHCP </a:t>
            </a:r>
            <a:r>
              <a:rPr lang="es-MX" sz="2000" dirty="0" err="1">
                <a:solidFill>
                  <a:schemeClr val="bg1"/>
                </a:solidFill>
                <a:effectLst/>
                <a:latin typeface="Arial" panose="020B0604020202020204" pitchFamily="34" charset="0"/>
                <a:ea typeface="Calibri" panose="020F0502020204030204" pitchFamily="34" charset="0"/>
              </a:rPr>
              <a:t>Spoofing</a:t>
            </a:r>
            <a:r>
              <a:rPr lang="es-MX" sz="2000" dirty="0">
                <a:solidFill>
                  <a:schemeClr val="bg1"/>
                </a:solidFill>
                <a:effectLst/>
                <a:latin typeface="Arial" panose="020B0604020202020204" pitchFamily="34" charset="0"/>
                <a:ea typeface="Calibri" panose="020F0502020204030204" pitchFamily="34" charset="0"/>
              </a:rPr>
              <a:t> lo podremos evitar mediante la característica DHCP </a:t>
            </a:r>
            <a:r>
              <a:rPr lang="es-MX" sz="2000" dirty="0" err="1">
                <a:solidFill>
                  <a:schemeClr val="bg1"/>
                </a:solidFill>
                <a:effectLst/>
                <a:latin typeface="Arial" panose="020B0604020202020204" pitchFamily="34" charset="0"/>
                <a:ea typeface="Calibri" panose="020F0502020204030204" pitchFamily="34" charset="0"/>
              </a:rPr>
              <a:t>Snooping</a:t>
            </a:r>
            <a:r>
              <a:rPr lang="es-MX" sz="2000" dirty="0">
                <a:solidFill>
                  <a:schemeClr val="bg1"/>
                </a:solidFill>
                <a:effectLst/>
                <a:latin typeface="Arial" panose="020B0604020202020204" pitchFamily="34" charset="0"/>
                <a:ea typeface="Calibri" panose="020F0502020204030204" pitchFamily="34" charset="0"/>
              </a:rPr>
              <a:t> de Cisco, mientras que los ataques de ARP </a:t>
            </a:r>
            <a:r>
              <a:rPr lang="es-MX" sz="2000" dirty="0" err="1">
                <a:solidFill>
                  <a:schemeClr val="bg1"/>
                </a:solidFill>
                <a:effectLst/>
                <a:latin typeface="Arial" panose="020B0604020202020204" pitchFamily="34" charset="0"/>
                <a:ea typeface="Calibri" panose="020F0502020204030204" pitchFamily="34" charset="0"/>
              </a:rPr>
              <a:t>Spoofing</a:t>
            </a:r>
            <a:r>
              <a:rPr lang="es-MX" sz="2000" dirty="0">
                <a:solidFill>
                  <a:schemeClr val="bg1"/>
                </a:solidFill>
                <a:effectLst/>
                <a:latin typeface="Arial" panose="020B0604020202020204" pitchFamily="34" charset="0"/>
                <a:ea typeface="Calibri" panose="020F0502020204030204" pitchFamily="34" charset="0"/>
              </a:rPr>
              <a:t> los podremos evitar mediante las técnicas de inspección dinámica ARP que viene por defecto en los nuevos switches.</a:t>
            </a:r>
            <a:endParaRPr lang="es-MX" sz="2000" dirty="0">
              <a:solidFill>
                <a:schemeClr val="bg1"/>
              </a:solidFill>
            </a:endParaRPr>
          </a:p>
        </p:txBody>
      </p:sp>
      <p:pic>
        <p:nvPicPr>
          <p:cNvPr id="3" name="Picture 2" descr="Protection Against Spoofing Attack : IP, DNS &amp; ARP | Veracode">
            <a:extLst>
              <a:ext uri="{FF2B5EF4-FFF2-40B4-BE49-F238E27FC236}">
                <a16:creationId xmlns:a16="http://schemas.microsoft.com/office/drawing/2014/main" id="{04C67B45-396A-AF71-CF44-98C89CC16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84" y="3401817"/>
            <a:ext cx="8149000" cy="154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17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3" name="CuadroTexto 2">
            <a:extLst>
              <a:ext uri="{FF2B5EF4-FFF2-40B4-BE49-F238E27FC236}">
                <a16:creationId xmlns:a16="http://schemas.microsoft.com/office/drawing/2014/main" id="{9E30F7A5-96E3-986F-355A-F6FD5C60FA38}"/>
              </a:ext>
            </a:extLst>
          </p:cNvPr>
          <p:cNvSpPr txBox="1"/>
          <p:nvPr/>
        </p:nvSpPr>
        <p:spPr>
          <a:xfrm>
            <a:off x="808075" y="2227537"/>
            <a:ext cx="4572000" cy="1754326"/>
          </a:xfrm>
          <a:prstGeom prst="rect">
            <a:avLst/>
          </a:prstGeom>
          <a:noFill/>
        </p:spPr>
        <p:txBody>
          <a:bodyPr wrap="square">
            <a:spAutoFit/>
          </a:bodyPr>
          <a:lstStyle/>
          <a:p>
            <a:r>
              <a:rPr lang="es-MX" sz="1800" b="1" dirty="0">
                <a:solidFill>
                  <a:schemeClr val="bg1"/>
                </a:solidFill>
              </a:rPr>
              <a:t>Optimización de la red:</a:t>
            </a:r>
            <a:r>
              <a:rPr lang="es-MX" sz="1800" dirty="0">
                <a:solidFill>
                  <a:schemeClr val="bg1"/>
                </a:solidFill>
              </a:rPr>
              <a:t> Al tener subredes más pequeñas, en entornos donde tengamos cientos o miles de equipos conectados, contendremos el broadcast en dominios más pequeños, por tanto, el rendimiento de la red será óptimo</a:t>
            </a:r>
          </a:p>
        </p:txBody>
      </p:sp>
      <p:pic>
        <p:nvPicPr>
          <p:cNvPr id="6146" name="Picture 2" descr="Yamaha lanza unos switches con optimización Dante y visibilidad de red">
            <a:extLst>
              <a:ext uri="{FF2B5EF4-FFF2-40B4-BE49-F238E27FC236}">
                <a16:creationId xmlns:a16="http://schemas.microsoft.com/office/drawing/2014/main" id="{E6B981F8-0872-D0F0-1689-3C7C3FD8F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283" y="2227537"/>
            <a:ext cx="31813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48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3" name="CuadroTexto 2">
            <a:extLst>
              <a:ext uri="{FF2B5EF4-FFF2-40B4-BE49-F238E27FC236}">
                <a16:creationId xmlns:a16="http://schemas.microsoft.com/office/drawing/2014/main" id="{AC7B93BC-7948-2355-5483-B35DA046B423}"/>
              </a:ext>
            </a:extLst>
          </p:cNvPr>
          <p:cNvSpPr txBox="1"/>
          <p:nvPr/>
        </p:nvSpPr>
        <p:spPr>
          <a:xfrm>
            <a:off x="659218" y="2014885"/>
            <a:ext cx="4986670" cy="1938992"/>
          </a:xfrm>
          <a:prstGeom prst="rect">
            <a:avLst/>
          </a:prstGeom>
          <a:noFill/>
        </p:spPr>
        <p:txBody>
          <a:bodyPr wrap="square">
            <a:spAutoFit/>
          </a:bodyPr>
          <a:lstStyle/>
          <a:p>
            <a:r>
              <a:rPr lang="es-MX" sz="2000" b="1" dirty="0">
                <a:solidFill>
                  <a:schemeClr val="bg1"/>
                </a:solidFill>
              </a:rPr>
              <a:t>Reducción de costes:</a:t>
            </a:r>
            <a:r>
              <a:rPr lang="es-MX" sz="2000" dirty="0">
                <a:solidFill>
                  <a:schemeClr val="bg1"/>
                </a:solidFill>
              </a:rPr>
              <a:t> Debido a la poca necesidad de actualizaciones de red que son demasiado costosas, y gracias a un uso más eficaz de los enlaces y del ancho de banda disponible, es posible reducir costes al realizar este tipo de redes.</a:t>
            </a:r>
          </a:p>
        </p:txBody>
      </p:sp>
      <p:pic>
        <p:nvPicPr>
          <p:cNvPr id="7170" name="Picture 2" descr="3.1.1 Presentación de las VLAN - Switches - Modulo VLAN">
            <a:extLst>
              <a:ext uri="{FF2B5EF4-FFF2-40B4-BE49-F238E27FC236}">
                <a16:creationId xmlns:a16="http://schemas.microsoft.com/office/drawing/2014/main" id="{37FD0C9D-CF10-64D0-B7F4-3904AC16E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479" y="2235666"/>
            <a:ext cx="3040466" cy="1497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32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 name="CuadroTexto 3">
            <a:extLst>
              <a:ext uri="{FF2B5EF4-FFF2-40B4-BE49-F238E27FC236}">
                <a16:creationId xmlns:a16="http://schemas.microsoft.com/office/drawing/2014/main" id="{4A40AAE3-830F-227E-AE2D-AB99D505D049}"/>
              </a:ext>
            </a:extLst>
          </p:cNvPr>
          <p:cNvSpPr txBox="1"/>
          <p:nvPr/>
        </p:nvSpPr>
        <p:spPr>
          <a:xfrm>
            <a:off x="754912" y="2272858"/>
            <a:ext cx="4572000" cy="1323439"/>
          </a:xfrm>
          <a:prstGeom prst="rect">
            <a:avLst/>
          </a:prstGeom>
          <a:noFill/>
        </p:spPr>
        <p:txBody>
          <a:bodyPr wrap="square">
            <a:spAutoFit/>
          </a:bodyPr>
          <a:lstStyle/>
          <a:p>
            <a:r>
              <a:rPr lang="es-MX" sz="2000" b="1" dirty="0">
                <a:solidFill>
                  <a:schemeClr val="bg1"/>
                </a:solidFill>
              </a:rPr>
              <a:t>Mejor eficiencia del personal de TI:</a:t>
            </a:r>
            <a:r>
              <a:rPr lang="es-MX" sz="2000" dirty="0">
                <a:solidFill>
                  <a:schemeClr val="bg1"/>
                </a:solidFill>
              </a:rPr>
              <a:t> Nos facilitarán el manejo de la red, debido a que diferentes usuarios pueden compartir una misma VLAN</a:t>
            </a:r>
          </a:p>
        </p:txBody>
      </p:sp>
      <p:pic>
        <p:nvPicPr>
          <p:cNvPr id="8194" name="Picture 2" descr="Conceptos básicos de VLAN | Explicación sencilla de la virtual LAN - IONOS">
            <a:extLst>
              <a:ext uri="{FF2B5EF4-FFF2-40B4-BE49-F238E27FC236}">
                <a16:creationId xmlns:a16="http://schemas.microsoft.com/office/drawing/2014/main" id="{83C93B0C-A65F-C7C2-215D-EA9CDB9A2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912" y="1905994"/>
            <a:ext cx="3700092" cy="194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940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3" name="CuadroTexto 2">
            <a:extLst>
              <a:ext uri="{FF2B5EF4-FFF2-40B4-BE49-F238E27FC236}">
                <a16:creationId xmlns:a16="http://schemas.microsoft.com/office/drawing/2014/main" id="{2E003DBB-F18F-90AB-0F53-6FFC422B3DE1}"/>
              </a:ext>
            </a:extLst>
          </p:cNvPr>
          <p:cNvSpPr txBox="1"/>
          <p:nvPr/>
        </p:nvSpPr>
        <p:spPr>
          <a:xfrm>
            <a:off x="457200" y="1929795"/>
            <a:ext cx="4827181" cy="2308324"/>
          </a:xfrm>
          <a:prstGeom prst="rect">
            <a:avLst/>
          </a:prstGeom>
          <a:noFill/>
        </p:spPr>
        <p:txBody>
          <a:bodyPr wrap="square">
            <a:spAutoFit/>
          </a:bodyPr>
          <a:lstStyle/>
          <a:p>
            <a:r>
              <a:rPr lang="es-MX" sz="2400" b="1" dirty="0">
                <a:solidFill>
                  <a:schemeClr val="bg1"/>
                </a:solidFill>
              </a:rPr>
              <a:t>Administración de aplicaciones y proyectos simples: </a:t>
            </a:r>
            <a:r>
              <a:rPr lang="es-MX" sz="2400" dirty="0">
                <a:solidFill>
                  <a:schemeClr val="bg1"/>
                </a:solidFill>
              </a:rPr>
              <a:t>Estas redes pueden agregar dispositivos y usuarios para admitir ciertos requisitos geográficos o de tipo comercial. </a:t>
            </a:r>
          </a:p>
        </p:txBody>
      </p:sp>
      <p:pic>
        <p:nvPicPr>
          <p:cNvPr id="9218" name="Picture 2" descr="ReinerDios] - Cómo crear redes VLAN - YouTube">
            <a:extLst>
              <a:ext uri="{FF2B5EF4-FFF2-40B4-BE49-F238E27FC236}">
                <a16:creationId xmlns:a16="http://schemas.microsoft.com/office/drawing/2014/main" id="{77EE47B3-0683-160F-67A5-92C5F773C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576" y="2039557"/>
            <a:ext cx="3713424" cy="208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99823"/>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4899</TotalTime>
  <Words>3987</Words>
  <Application>Microsoft Office PowerPoint</Application>
  <PresentationFormat>Presentación en pantalla (16:9)</PresentationFormat>
  <Paragraphs>285</Paragraphs>
  <Slides>59</Slides>
  <Notes>59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59</vt:i4>
      </vt:variant>
    </vt:vector>
  </HeadingPairs>
  <TitlesOfParts>
    <vt:vector size="65" baseType="lpstr">
      <vt:lpstr>Titillium Web</vt:lpstr>
      <vt:lpstr>Arial</vt:lpstr>
      <vt:lpstr>Calibri</vt:lpstr>
      <vt:lpstr>Titillium Web Light</vt:lpstr>
      <vt:lpstr>Symbol</vt:lpstr>
      <vt:lpstr>Ninacor template</vt:lpstr>
      <vt:lpstr>Redes VLan </vt:lpstr>
      <vt:lpstr>2.- Redes Vlan</vt:lpstr>
      <vt:lpstr>2.- Redes Vlan</vt:lpstr>
      <vt:lpstr>2.- Redes Vlan</vt:lpstr>
      <vt:lpstr>2.- Redes Vlan</vt:lpstr>
      <vt:lpstr>2.- Redes Vlan</vt:lpstr>
      <vt:lpstr>2.- Redes Vlan</vt:lpstr>
      <vt:lpstr>2.- Redes Vlan</vt:lpstr>
      <vt:lpstr>2.- Redes Vlan</vt:lpstr>
      <vt:lpstr>2.- Redes Vlan</vt:lpstr>
      <vt:lpstr>2.- Redes Vlan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VLan</dc:title>
  <dc:creator>The Skrapy</dc:creator>
  <cp:lastModifiedBy>Gregorio Castillo Jr</cp:lastModifiedBy>
  <cp:revision>24</cp:revision>
  <dcterms:modified xsi:type="dcterms:W3CDTF">2022-09-13T13:18:34Z</dcterms:modified>
</cp:coreProperties>
</file>